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30" y="888"/>
      </p:cViewPr>
      <p:guideLst/>
    </p:cSldViewPr>
  </p:slideViewPr>
  <p:notesTextViewPr>
    <p:cViewPr>
      <p:scale>
        <a:sx n="1" d="1"/>
        <a:sy n="1" d="1"/>
      </p:scale>
      <p:origin x="0" y="-38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843042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wsj.com/articles/u-s-targets-north-korean-censorship-with-sanctions-154447395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Alessia</a:t>
            </a:r>
            <a:endParaRPr/>
          </a:p>
        </p:txBody>
      </p:sp>
      <p:sp>
        <p:nvSpPr>
          <p:cNvPr id="145" name="Google Shape;14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1408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7048b4ace1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7048b4ace1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Clr>
                <a:schemeClr val="accent1"/>
              </a:buClr>
              <a:buSzPts val="1440"/>
              <a:buFont typeface="Noto Sans Symbols"/>
              <a:buChar char="►"/>
            </a:pPr>
            <a:r>
              <a:rPr lang="en-US" sz="1600">
                <a:solidFill>
                  <a:srgbClr val="3F3F3F"/>
                </a:solidFill>
                <a:latin typeface="Trebuchet MS"/>
                <a:ea typeface="Trebuchet MS"/>
                <a:cs typeface="Trebuchet MS"/>
                <a:sym typeface="Trebuchet MS"/>
              </a:rPr>
              <a:t>Alessia</a:t>
            </a:r>
            <a:endParaRPr sz="16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600">
                <a:solidFill>
                  <a:srgbClr val="3F3F3F"/>
                </a:solidFill>
                <a:latin typeface="Trebuchet MS"/>
                <a:ea typeface="Trebuchet MS"/>
                <a:cs typeface="Trebuchet MS"/>
                <a:sym typeface="Trebuchet MS"/>
              </a:rPr>
              <a:t>Out of McKenzie’s 9 elements of a media system, we chose to focus on media regulation (specifically television), and how it differs in the U.S. and North Korea</a:t>
            </a:r>
            <a:endParaRPr/>
          </a:p>
        </p:txBody>
      </p:sp>
      <p:sp>
        <p:nvSpPr>
          <p:cNvPr id="152" name="Google Shape;152;g7048b4ace1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extLst>
      <p:ext uri="{BB962C8B-B14F-4D97-AF65-F5344CB8AC3E}">
        <p14:creationId xmlns:p14="http://schemas.microsoft.com/office/powerpoint/2010/main" val="3500199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049e9010e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049e9010e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A </a:t>
            </a:r>
            <a:r>
              <a:rPr lang="en-US" dirty="0" smtClean="0"/>
              <a:t>m</a:t>
            </a:r>
            <a:r>
              <a:rPr lang="en-US" dirty="0" smtClean="0"/>
              <a:t>edia syste</a:t>
            </a:r>
            <a:r>
              <a:rPr lang="en-US" dirty="0" smtClean="0"/>
              <a:t>m</a:t>
            </a:r>
            <a:r>
              <a:rPr lang="en-US" dirty="0" smtClean="0"/>
              <a:t> is an establishment</a:t>
            </a:r>
            <a:r>
              <a:rPr lang="en-US" dirty="0" smtClean="0"/>
              <a:t> formed by different media firms</a:t>
            </a:r>
            <a:r>
              <a:rPr lang="en-US" baseline="0" dirty="0" smtClean="0"/>
              <a:t> and an incorporation of their different operations in order for the</a:t>
            </a:r>
            <a:r>
              <a:rPr lang="en-US" dirty="0" smtClean="0"/>
              <a:t>m to equip and</a:t>
            </a:r>
            <a:r>
              <a:rPr lang="en-US" baseline="0" dirty="0" smtClean="0"/>
              <a:t> develop each other for better functioning. The importance of this syste</a:t>
            </a:r>
            <a:r>
              <a:rPr lang="en-US" dirty="0" smtClean="0"/>
              <a:t>m is that the media firms regulate</a:t>
            </a:r>
            <a:r>
              <a:rPr lang="en-US" baseline="0" dirty="0" smtClean="0"/>
              <a:t> the</a:t>
            </a:r>
            <a:r>
              <a:rPr lang="en-US" dirty="0" smtClean="0"/>
              <a:t>m</a:t>
            </a:r>
            <a:r>
              <a:rPr lang="en-US" baseline="0" dirty="0" smtClean="0"/>
              <a:t>selves other than being dependent on the govern</a:t>
            </a:r>
            <a:r>
              <a:rPr lang="en-US" dirty="0" smtClean="0"/>
              <a:t>ment policies. There are two</a:t>
            </a:r>
            <a:r>
              <a:rPr lang="en-US" baseline="0" dirty="0" smtClean="0"/>
              <a:t> approaches of </a:t>
            </a:r>
            <a:r>
              <a:rPr lang="en-US" dirty="0" smtClean="0"/>
              <a:t>m</a:t>
            </a:r>
            <a:r>
              <a:rPr lang="en-US" baseline="0" dirty="0" smtClean="0"/>
              <a:t>edia syste</a:t>
            </a:r>
            <a:r>
              <a:rPr lang="en-US" dirty="0" smtClean="0"/>
              <a:t>m</a:t>
            </a:r>
            <a:r>
              <a:rPr lang="en-US" baseline="0" dirty="0" smtClean="0"/>
              <a:t>s . One </a:t>
            </a:r>
            <a:r>
              <a:rPr lang="en-US" dirty="0" smtClean="0"/>
              <a:t> is a</a:t>
            </a:r>
            <a:r>
              <a:rPr lang="en-US" baseline="0" dirty="0" smtClean="0"/>
              <a:t> nor</a:t>
            </a:r>
            <a:r>
              <a:rPr lang="en-US" dirty="0" smtClean="0"/>
              <a:t>m</a:t>
            </a:r>
            <a:r>
              <a:rPr lang="en-US" baseline="0" dirty="0" smtClean="0"/>
              <a:t>ative-critical approach  which focuses on generalization of </a:t>
            </a:r>
            <a:r>
              <a:rPr lang="en-US" dirty="0" smtClean="0"/>
              <a:t>m</a:t>
            </a:r>
            <a:r>
              <a:rPr lang="en-US" baseline="0" dirty="0" smtClean="0"/>
              <a:t>edia content. The second is the new analytical approach  which tries to explain the transformation of </a:t>
            </a:r>
            <a:r>
              <a:rPr lang="en-US" dirty="0" smtClean="0"/>
              <a:t>me</a:t>
            </a:r>
            <a:r>
              <a:rPr lang="en-US" baseline="0" dirty="0" smtClean="0"/>
              <a:t>dia and its i</a:t>
            </a:r>
            <a:r>
              <a:rPr lang="en-US" dirty="0" smtClean="0"/>
              <a:t>m</a:t>
            </a:r>
            <a:r>
              <a:rPr lang="en-US" baseline="0" dirty="0" smtClean="0"/>
              <a:t>pact to its audience and the environment economically, political and socially.</a:t>
            </a:r>
            <a:endParaRPr lang="en-US" dirty="0" smtClean="0"/>
          </a:p>
          <a:p>
            <a:pPr marL="0" lvl="0" indent="0" algn="l" rtl="0">
              <a:spcBef>
                <a:spcPts val="0"/>
              </a:spcBef>
              <a:spcAft>
                <a:spcPts val="0"/>
              </a:spcAft>
              <a:buNone/>
            </a:pPr>
            <a:r>
              <a:rPr lang="en-US" dirty="0" smtClean="0"/>
              <a:t>Reference</a:t>
            </a:r>
          </a:p>
          <a:p>
            <a:pPr marL="0" lvl="0" indent="0" algn="l" rtl="0">
              <a:spcBef>
                <a:spcPts val="0"/>
              </a:spcBef>
              <a:spcAft>
                <a:spcPts val="0"/>
              </a:spcAft>
              <a:buNone/>
            </a:pPr>
            <a:r>
              <a:rPr lang="en-US" dirty="0" smtClean="0"/>
              <a:t>Mancini, P. (2019). Media Systems and Journalism. In </a:t>
            </a:r>
            <a:r>
              <a:rPr lang="en-US" i="1" dirty="0" smtClean="0"/>
              <a:t>Oxford Research Encyclopedia of Communication</a:t>
            </a:r>
            <a:r>
              <a:rPr lang="en-US" dirty="0" smtClean="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err="1"/>
              <a:t>ian</a:t>
            </a:r>
            <a:r>
              <a:rPr lang="en-US" dirty="0"/>
              <a:t>: </a:t>
            </a:r>
            <a:r>
              <a:rPr lang="en-US" dirty="0" err="1"/>
              <a:t>Alessia</a:t>
            </a:r>
            <a:r>
              <a:rPr lang="en-US" dirty="0"/>
              <a:t>, do you just want me to do slide 4?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59" name="Google Shape;159;g7049e9010e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extLst>
      <p:ext uri="{BB962C8B-B14F-4D97-AF65-F5344CB8AC3E}">
        <p14:creationId xmlns:p14="http://schemas.microsoft.com/office/powerpoint/2010/main" val="105273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048b4ace1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048b4ace1_0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t>The</a:t>
            </a:r>
            <a:r>
              <a:rPr lang="en-US" baseline="0" dirty="0" smtClean="0"/>
              <a:t> U.S. controls both public and private broadcasters through the FCC. FCC is a body is a body for</a:t>
            </a:r>
            <a:r>
              <a:rPr lang="en-US" dirty="0" smtClean="0"/>
              <a:t>m</a:t>
            </a:r>
            <a:r>
              <a:rPr lang="en-US" baseline="0" dirty="0" smtClean="0"/>
              <a:t>ed fro</a:t>
            </a:r>
            <a:r>
              <a:rPr lang="en-US" dirty="0" smtClean="0"/>
              <a:t>m</a:t>
            </a:r>
            <a:r>
              <a:rPr lang="en-US" baseline="0" dirty="0" smtClean="0"/>
              <a:t> the house of representative and  senate. The pri</a:t>
            </a:r>
            <a:r>
              <a:rPr lang="en-US" dirty="0" smtClean="0"/>
              <a:t>m</a:t>
            </a:r>
            <a:r>
              <a:rPr lang="en-US" baseline="0" dirty="0" smtClean="0"/>
              <a:t>ary influence </a:t>
            </a:r>
            <a:r>
              <a:rPr lang="en-US" baseline="0" smtClean="0"/>
              <a:t>of </a:t>
            </a:r>
            <a:r>
              <a:rPr lang="en-US" smtClean="0"/>
              <a:t>m</a:t>
            </a:r>
            <a:r>
              <a:rPr lang="en-US" baseline="0" smtClean="0"/>
              <a:t>edia </a:t>
            </a:r>
            <a:r>
              <a:rPr lang="en-US" baseline="0" dirty="0" smtClean="0"/>
              <a:t>and broadcasting in the U.S. is co</a:t>
            </a:r>
            <a:r>
              <a:rPr lang="en-US" dirty="0" smtClean="0"/>
              <a:t>mm</a:t>
            </a:r>
            <a:r>
              <a:rPr lang="en-US" baseline="0" dirty="0" smtClean="0"/>
              <a:t>ercial </a:t>
            </a:r>
            <a:r>
              <a:rPr lang="en-US" dirty="0" smtClean="0"/>
              <a:t>m</a:t>
            </a:r>
            <a:r>
              <a:rPr lang="en-US" baseline="0" dirty="0" smtClean="0"/>
              <a:t>arketplace of broadcasters. There is a lot of freedo</a:t>
            </a:r>
            <a:r>
              <a:rPr lang="en-US" dirty="0" smtClean="0"/>
              <a:t>m in</a:t>
            </a:r>
            <a:r>
              <a:rPr lang="en-US" baseline="0" dirty="0" smtClean="0"/>
              <a:t> broadcasting because there are different ideologies  fro</a:t>
            </a:r>
            <a:r>
              <a:rPr lang="en-US" dirty="0" smtClean="0"/>
              <a:t>m</a:t>
            </a:r>
            <a:r>
              <a:rPr lang="en-US" baseline="0" dirty="0" smtClean="0"/>
              <a:t> different walks of life that are perceived right. </a:t>
            </a:r>
          </a:p>
          <a:p>
            <a:pPr marL="0" lvl="0" indent="0" algn="l" rtl="0">
              <a:spcBef>
                <a:spcPts val="0"/>
              </a:spcBef>
              <a:spcAft>
                <a:spcPts val="0"/>
              </a:spcAft>
              <a:buNone/>
            </a:pPr>
            <a:r>
              <a:rPr lang="en-US" baseline="0" dirty="0" smtClean="0"/>
              <a:t>Northern Korea is strict o content of </a:t>
            </a:r>
            <a:r>
              <a:rPr lang="en-US" dirty="0" smtClean="0"/>
              <a:t>m</a:t>
            </a:r>
            <a:r>
              <a:rPr lang="en-US" baseline="0" dirty="0" smtClean="0"/>
              <a:t>edia and is highly controlled. Television sets only operate through the PLA syste</a:t>
            </a:r>
            <a:r>
              <a:rPr lang="en-US" dirty="0" smtClean="0"/>
              <a:t>m to prevent</a:t>
            </a:r>
            <a:r>
              <a:rPr lang="en-US" baseline="0" dirty="0" smtClean="0"/>
              <a:t> receiving broadcasts fro</a:t>
            </a:r>
            <a:r>
              <a:rPr lang="en-US" dirty="0" smtClean="0"/>
              <a:t>m</a:t>
            </a:r>
            <a:r>
              <a:rPr lang="en-US" baseline="0" dirty="0" smtClean="0"/>
              <a:t> the South Korea, if TV’s are i</a:t>
            </a:r>
            <a:r>
              <a:rPr lang="en-US" dirty="0" smtClean="0"/>
              <a:t>m</a:t>
            </a:r>
            <a:r>
              <a:rPr lang="en-US" baseline="0" dirty="0" smtClean="0"/>
              <a:t>ported they are disabled by the govern</a:t>
            </a:r>
            <a:r>
              <a:rPr lang="en-US" dirty="0" smtClean="0"/>
              <a:t>m</a:t>
            </a:r>
            <a:r>
              <a:rPr lang="en-US" baseline="0" dirty="0" smtClean="0"/>
              <a:t>ent.</a:t>
            </a:r>
            <a:r>
              <a:rPr lang="en-US" dirty="0" smtClean="0"/>
              <a:t> Cell phones for foreigners are restricted to YPT network which only enables the</a:t>
            </a:r>
            <a:r>
              <a:rPr lang="en-US" baseline="0" dirty="0" smtClean="0"/>
              <a:t> call outside Korea and not locally, they also access internet fro satellite. The global internet is only for the high-level official.</a:t>
            </a:r>
            <a:endParaRPr dirty="0"/>
          </a:p>
        </p:txBody>
      </p:sp>
      <p:sp>
        <p:nvSpPr>
          <p:cNvPr id="168" name="Google Shape;168;g7048b4ace1_0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extLst>
      <p:ext uri="{BB962C8B-B14F-4D97-AF65-F5344CB8AC3E}">
        <p14:creationId xmlns:p14="http://schemas.microsoft.com/office/powerpoint/2010/main" val="3679769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Jack</a:t>
            </a:r>
            <a:endParaRPr/>
          </a:p>
          <a:p>
            <a:pPr marL="0" lvl="0" indent="0" algn="l" rtl="0">
              <a:spcBef>
                <a:spcPts val="0"/>
              </a:spcBef>
              <a:spcAft>
                <a:spcPts val="0"/>
              </a:spcAft>
              <a:buNone/>
            </a:pPr>
            <a:r>
              <a:rPr lang="en-US"/>
              <a:t>However in the US, as the government has some arbitrary powers themselves, and the demands of the public further control the absolute powers of the government.  </a:t>
            </a:r>
            <a:endParaRPr/>
          </a:p>
          <a:p>
            <a:pPr marL="0" lvl="0" indent="0" algn="l" rtl="0">
              <a:spcBef>
                <a:spcPts val="1000"/>
              </a:spcBef>
              <a:spcAft>
                <a:spcPts val="0"/>
              </a:spcAft>
              <a:buClr>
                <a:schemeClr val="dk1"/>
              </a:buClr>
              <a:buSzPts val="1100"/>
              <a:buFont typeface="Arial"/>
              <a:buNone/>
            </a:pPr>
            <a:r>
              <a:rPr lang="en-US"/>
              <a:t>MAKE SURE THAT THE BELOW NOTES ARE CORRECT/ COMBINED INTO THIS SLIDE IF NEEDED</a:t>
            </a:r>
            <a:endParaRPr/>
          </a:p>
          <a:p>
            <a:pPr marL="0" lvl="0" indent="0" algn="l" rtl="0">
              <a:spcBef>
                <a:spcPts val="1000"/>
              </a:spcBef>
              <a:spcAft>
                <a:spcPts val="0"/>
              </a:spcAft>
              <a:buClr>
                <a:schemeClr val="dk1"/>
              </a:buClr>
              <a:buSzPts val="1100"/>
              <a:buFont typeface="Arial"/>
              <a:buNone/>
            </a:pPr>
            <a:r>
              <a:rPr lang="en-US"/>
              <a:t>NK </a:t>
            </a:r>
            <a:r>
              <a:rPr lang="en-US" sz="1800">
                <a:solidFill>
                  <a:srgbClr val="3F3F3F"/>
                </a:solidFill>
                <a:latin typeface="Trebuchet MS"/>
                <a:ea typeface="Trebuchet MS"/>
                <a:cs typeface="Trebuchet MS"/>
                <a:sym typeface="Trebuchet MS"/>
              </a:rPr>
              <a:t>Differences:</a:t>
            </a:r>
            <a:endParaRPr sz="1800">
              <a:solidFill>
                <a:srgbClr val="3F3F3F"/>
              </a:solidFill>
              <a:latin typeface="Trebuchet MS"/>
              <a:ea typeface="Trebuchet MS"/>
              <a:cs typeface="Trebuchet MS"/>
              <a:sym typeface="Trebuchet MS"/>
            </a:endParaRPr>
          </a:p>
          <a:p>
            <a:pPr marL="457200" lvl="0" indent="-320040" algn="l" rtl="0">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Authoritarian outlook</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Only 1 TV news source KCTV</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No private TV presence</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4 channels allowed</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Channels only allowed to air at certain times</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US Differences:</a:t>
            </a:r>
            <a:endParaRPr sz="1800">
              <a:solidFill>
                <a:srgbClr val="3F3F3F"/>
              </a:solidFill>
              <a:latin typeface="Trebuchet MS"/>
              <a:ea typeface="Trebuchet MS"/>
              <a:cs typeface="Trebuchet MS"/>
              <a:sym typeface="Trebuchet MS"/>
            </a:endParaRPr>
          </a:p>
          <a:p>
            <a:pPr marL="457200" lvl="0" indent="-320040" algn="l" rtl="0">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Libertarian outlook</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Many different TV news sources</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Mostly private TV presence</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Hundreds of channels</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Channels can air 24/7 if they want</a:t>
            </a:r>
            <a:endParaRPr/>
          </a:p>
          <a:p>
            <a:pPr marL="0" lvl="0" indent="0" algn="l" rtl="0">
              <a:spcBef>
                <a:spcPts val="0"/>
              </a:spcBef>
              <a:spcAft>
                <a:spcPts val="0"/>
              </a:spcAft>
              <a:buClr>
                <a:schemeClr val="dk1"/>
              </a:buClr>
              <a:buSzPts val="1100"/>
              <a:buFont typeface="Arial"/>
              <a:buNone/>
            </a:pPr>
            <a:r>
              <a:rPr lang="en-US"/>
              <a:t>______________________________________________________________</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Doesn’t need to be exactly 3 each, just writing for spacing</a:t>
            </a:r>
            <a:endParaRPr/>
          </a:p>
          <a:p>
            <a:pPr marL="0" lvl="0" indent="0" algn="l" rtl="0">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1: In the United States there are alot of different TV stations while there is one major one in North Korea, KCTV. </a:t>
            </a:r>
            <a:endParaRPr>
              <a:solidFill>
                <a:srgbClr val="3F3F3F"/>
              </a:solidFill>
              <a:latin typeface="Trebuchet MS"/>
              <a:ea typeface="Trebuchet MS"/>
              <a:cs typeface="Trebuchet MS"/>
              <a:sym typeface="Trebuchet MS"/>
            </a:endParaRPr>
          </a:p>
          <a:p>
            <a:pPr marL="0" lvl="0" indent="0" algn="l" rtl="0">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2: When you buy a TV or get in your brand new car to listen to the radio, your not going to hear or see the news in the US. In North Korea, however all of the radio stations and TV sets are prechecked by government officials and loaded with government stations. This leads to North Koreans buying other radios illegally.</a:t>
            </a:r>
            <a:endParaRPr>
              <a:solidFill>
                <a:srgbClr val="3F3F3F"/>
              </a:solidFill>
              <a:latin typeface="Trebuchet MS"/>
              <a:ea typeface="Trebuchet MS"/>
              <a:cs typeface="Trebuchet MS"/>
              <a:sym typeface="Trebuchet MS"/>
            </a:endParaRPr>
          </a:p>
          <a:p>
            <a:pPr marL="0" lvl="0" indent="0" algn="l" rtl="0">
              <a:spcBef>
                <a:spcPts val="1000"/>
              </a:spcBef>
              <a:spcAft>
                <a:spcPts val="0"/>
              </a:spcAft>
              <a:buClr>
                <a:schemeClr val="dk1"/>
              </a:buClr>
              <a:buSzPts val="1100"/>
              <a:buFont typeface="Arial"/>
              <a:buNone/>
            </a:pPr>
            <a:r>
              <a:rPr lang="en-US">
                <a:solidFill>
                  <a:srgbClr val="3F3F3F"/>
                </a:solidFill>
                <a:latin typeface="Trebuchet MS"/>
                <a:ea typeface="Trebuchet MS"/>
                <a:cs typeface="Trebuchet MS"/>
                <a:sym typeface="Trebuchet MS"/>
              </a:rPr>
              <a:t>Difference 3: No TV guide: In North Korea, the TV stations only operate for a few hours daily. For example, Korean Central TV (KCTV) only transmits for seven hours a week and ends programming by 3pm, while other channels only operate for a few hours. This is because of the lack of electricity in North Korea.</a:t>
            </a:r>
            <a:endParaRPr>
              <a:solidFill>
                <a:srgbClr val="3F3F3F"/>
              </a:solidFill>
              <a:latin typeface="Trebuchet MS"/>
              <a:ea typeface="Trebuchet MS"/>
              <a:cs typeface="Trebuchet MS"/>
              <a:sym typeface="Trebuchet MS"/>
            </a:endParaRPr>
          </a:p>
          <a:p>
            <a:pPr marL="457200" lvl="0" indent="-304800" algn="l" rtl="0">
              <a:spcBef>
                <a:spcPts val="1000"/>
              </a:spcBef>
              <a:spcAft>
                <a:spcPts val="0"/>
              </a:spcAft>
              <a:buClr>
                <a:schemeClr val="accent1"/>
              </a:buClr>
              <a:buSzPts val="1200"/>
              <a:buFont typeface="Noto Sans Symbols"/>
              <a:buChar char="►"/>
            </a:pPr>
            <a:r>
              <a:rPr lang="en-US">
                <a:solidFill>
                  <a:srgbClr val="3F3F3F"/>
                </a:solidFill>
                <a:latin typeface="Trebuchet MS"/>
                <a:ea typeface="Trebuchet MS"/>
                <a:cs typeface="Trebuchet MS"/>
                <a:sym typeface="Trebuchet MS"/>
              </a:rPr>
              <a:t>we must have 3 peer reviewed sources within the pres.</a:t>
            </a:r>
            <a:endParaRPr/>
          </a:p>
        </p:txBody>
      </p:sp>
      <p:sp>
        <p:nvSpPr>
          <p:cNvPr id="179" name="Google Shape;17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3836757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7048b4ace1_3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7048b4ace1_3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 Could be more brief/ Doesn’t need to be exactly 3 each, just writing for spacing</a:t>
            </a:r>
            <a:endParaRPr/>
          </a:p>
          <a:p>
            <a:pPr marL="457200" lvl="0" indent="-320040" algn="l" rtl="0">
              <a:spcBef>
                <a:spcPts val="100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Include resources</a:t>
            </a:r>
            <a:endParaRPr sz="1800">
              <a:solidFill>
                <a:srgbClr val="3F3F3F"/>
              </a:solidFill>
              <a:latin typeface="Trebuchet MS"/>
              <a:ea typeface="Trebuchet MS"/>
              <a:cs typeface="Trebuchet MS"/>
              <a:sym typeface="Trebuchet MS"/>
            </a:endParaRPr>
          </a:p>
          <a:p>
            <a:pPr marL="914400" lvl="1" indent="-342900" algn="l" rtl="0">
              <a:spcBef>
                <a:spcPts val="0"/>
              </a:spcBef>
              <a:spcAft>
                <a:spcPts val="0"/>
              </a:spcAft>
              <a:buClr>
                <a:srgbClr val="3F3F3F"/>
              </a:buClr>
              <a:buSzPts val="1800"/>
              <a:buFont typeface="Trebuchet MS"/>
              <a:buChar char="►"/>
            </a:pPr>
            <a:r>
              <a:rPr lang="en-US" sz="1800">
                <a:solidFill>
                  <a:srgbClr val="3F3F3F"/>
                </a:solidFill>
                <a:latin typeface="Trebuchet MS"/>
                <a:ea typeface="Trebuchet MS"/>
                <a:cs typeface="Trebuchet MS"/>
                <a:sym typeface="Trebuchet MS"/>
              </a:rPr>
              <a:t>https://psu.instructure.com/courses/2025540/files?preview=105867954</a:t>
            </a:r>
            <a:endParaRPr sz="1800">
              <a:solidFill>
                <a:srgbClr val="3F3F3F"/>
              </a:solidFill>
              <a:latin typeface="Trebuchet MS"/>
              <a:ea typeface="Trebuchet MS"/>
              <a:cs typeface="Trebuchet MS"/>
              <a:sym typeface="Trebuchet MS"/>
            </a:endParaRPr>
          </a:p>
          <a:p>
            <a:pPr marL="457200" lvl="0" indent="-320040" algn="l" rtl="0">
              <a:spcBef>
                <a:spcPts val="0"/>
              </a:spcBef>
              <a:spcAft>
                <a:spcPts val="0"/>
              </a:spcAft>
              <a:buClr>
                <a:schemeClr val="accent1"/>
              </a:buClr>
              <a:buSzPts val="1440"/>
              <a:buFont typeface="Noto Sans Symbols"/>
              <a:buChar char="►"/>
            </a:pPr>
            <a:r>
              <a:rPr lang="en-US" sz="1800">
                <a:solidFill>
                  <a:srgbClr val="3F3F3F"/>
                </a:solidFill>
                <a:latin typeface="Trebuchet MS"/>
                <a:ea typeface="Trebuchet MS"/>
                <a:cs typeface="Trebuchet MS"/>
                <a:sym typeface="Trebuchet MS"/>
              </a:rPr>
              <a:t>we must have 3 peer reviewed sources within the pres.</a:t>
            </a:r>
            <a:endParaRPr sz="1800">
              <a:solidFill>
                <a:srgbClr val="3F3F3F"/>
              </a:solidFill>
              <a:latin typeface="Trebuchet MS"/>
              <a:ea typeface="Trebuchet MS"/>
              <a:cs typeface="Trebuchet MS"/>
              <a:sym typeface="Trebuchet MS"/>
            </a:endParaRPr>
          </a:p>
          <a:p>
            <a:pPr marL="0" lvl="0" indent="0" algn="l" rtl="0">
              <a:spcBef>
                <a:spcPts val="1000"/>
              </a:spcBef>
              <a:spcAft>
                <a:spcPts val="0"/>
              </a:spcAft>
              <a:buNone/>
            </a:pPr>
            <a:r>
              <a:rPr lang="en-US" sz="1000">
                <a:solidFill>
                  <a:srgbClr val="232323"/>
                </a:solidFill>
                <a:highlight>
                  <a:srgbClr val="FFFFFF"/>
                </a:highlight>
                <a:latin typeface="Trebuchet MS"/>
                <a:ea typeface="Trebuchet MS"/>
                <a:cs typeface="Trebuchet MS"/>
                <a:sym typeface="Trebuchet MS"/>
              </a:rPr>
              <a:t>Korea - radios and TVs are pre-tuned to government stations; 4 government-owned TV stations; the Korean Workers' Party owns and operates the Korean Central Broadcasting Station, and the state-run Voice of Korea operates an external broadcast service; the government prohibits listening to and jams foreign broadcasts</a:t>
            </a:r>
            <a:endParaRPr sz="1800">
              <a:solidFill>
                <a:srgbClr val="3F3F3F"/>
              </a:solidFill>
              <a:latin typeface="Trebuchet MS"/>
              <a:ea typeface="Trebuchet MS"/>
              <a:cs typeface="Trebuchet MS"/>
              <a:sym typeface="Trebuchet MS"/>
            </a:endParaRPr>
          </a:p>
        </p:txBody>
      </p:sp>
      <p:sp>
        <p:nvSpPr>
          <p:cNvPr id="186" name="Google Shape;186;g7048b4ace1_3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extLst>
      <p:ext uri="{BB962C8B-B14F-4D97-AF65-F5344CB8AC3E}">
        <p14:creationId xmlns:p14="http://schemas.microsoft.com/office/powerpoint/2010/main" val="26269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049e9010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049e9010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Alison</a:t>
            </a:r>
            <a:endParaRPr/>
          </a:p>
        </p:txBody>
      </p:sp>
      <p:sp>
        <p:nvSpPr>
          <p:cNvPr id="197" name="Google Shape;197;g7049e9010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3002607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7049e9010e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7049e9010e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1800">
                <a:solidFill>
                  <a:srgbClr val="3F3F3F"/>
                </a:solidFill>
                <a:latin typeface="Trebuchet MS"/>
                <a:ea typeface="Trebuchet MS"/>
                <a:cs typeface="Trebuchet MS"/>
                <a:sym typeface="Trebuchet MS"/>
              </a:rPr>
              <a:t>Alison</a:t>
            </a:r>
            <a:endParaRPr/>
          </a:p>
        </p:txBody>
      </p:sp>
      <p:sp>
        <p:nvSpPr>
          <p:cNvPr id="206" name="Google Shape;206;g7049e9010e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2746011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7049e9010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7049e9010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r>
              <a:rPr lang="en-US" sz="900">
                <a:solidFill>
                  <a:srgbClr val="555555"/>
                </a:solidFill>
                <a:highlight>
                  <a:srgbClr val="FFFFFF"/>
                </a:highlight>
                <a:latin typeface="Verdana"/>
                <a:ea typeface="Verdana"/>
                <a:cs typeface="Verdana"/>
                <a:sym typeface="Verdana"/>
              </a:rPr>
              <a:t>Lauren DeMunno:</a:t>
            </a: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r>
              <a:rPr lang="en-US" sz="900">
                <a:solidFill>
                  <a:srgbClr val="555555"/>
                </a:solidFill>
                <a:highlight>
                  <a:srgbClr val="FFFFFF"/>
                </a:highlight>
                <a:latin typeface="Verdana"/>
                <a:ea typeface="Verdana"/>
                <a:cs typeface="Verdana"/>
                <a:sym typeface="Verdana"/>
              </a:rPr>
              <a:t>Before you can even buy a TV in North Korea, the government has already preloaded them with government channels so when you turn the TV on for the first time, the first thing you see is KCTV approved channels.</a:t>
            </a: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r>
              <a:rPr lang="en-US" sz="900">
                <a:solidFill>
                  <a:srgbClr val="555555"/>
                </a:solidFill>
                <a:highlight>
                  <a:srgbClr val="FFFFFF"/>
                </a:highlight>
                <a:latin typeface="Verdana"/>
                <a:ea typeface="Verdana"/>
                <a:cs typeface="Verdana"/>
                <a:sym typeface="Verdana"/>
              </a:rPr>
              <a:t>One of the biggest things in North Korea is the food shortage that is going on. North Korea uses TV to make the people think they are going to resolve this crisis, when instead they are actually pushing more labor and saving more food.</a:t>
            </a:r>
            <a:endParaRPr sz="900">
              <a:solidFill>
                <a:srgbClr val="555555"/>
              </a:solidFill>
              <a:highlight>
                <a:srgbClr val="FFFFFF"/>
              </a:highlight>
              <a:latin typeface="Verdana"/>
              <a:ea typeface="Verdana"/>
              <a:cs typeface="Verdana"/>
              <a:sym typeface="Verdana"/>
            </a:endParaRPr>
          </a:p>
          <a:p>
            <a:pPr marL="457200" lvl="0" indent="0" algn="l" rtl="0">
              <a:spcBef>
                <a:spcPts val="0"/>
              </a:spcBef>
              <a:spcAft>
                <a:spcPts val="0"/>
              </a:spcAft>
              <a:buNone/>
            </a:pPr>
            <a:r>
              <a:rPr lang="en-US" sz="900">
                <a:solidFill>
                  <a:srgbClr val="555555"/>
                </a:solidFill>
                <a:highlight>
                  <a:srgbClr val="FFFFFF"/>
                </a:highlight>
                <a:latin typeface="Verdana"/>
                <a:ea typeface="Verdana"/>
                <a:cs typeface="Verdana"/>
                <a:sym typeface="Verdana"/>
              </a:rPr>
              <a:t>If you have ever seen the popular movie, The Interview, you can see how food stores commonly put pictures of food in the windows to make it look like there is more food than there actually is in the store. </a:t>
            </a:r>
            <a:endParaRPr sz="900">
              <a:solidFill>
                <a:srgbClr val="555555"/>
              </a:solidFill>
              <a:highlight>
                <a:srgbClr val="FFFFFF"/>
              </a:highlight>
              <a:latin typeface="Verdana"/>
              <a:ea typeface="Verdana"/>
              <a:cs typeface="Verdana"/>
              <a:sym typeface="Verdana"/>
            </a:endParaRPr>
          </a:p>
          <a:p>
            <a:pPr marL="457200" lvl="0" indent="0" algn="l" rtl="0">
              <a:spcBef>
                <a:spcPts val="0"/>
              </a:spcBef>
              <a:spcAft>
                <a:spcPts val="0"/>
              </a:spcAft>
              <a:buNone/>
            </a:pP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None/>
            </a:pPr>
            <a:r>
              <a:rPr lang="en-US" sz="900">
                <a:solidFill>
                  <a:srgbClr val="555555"/>
                </a:solidFill>
                <a:highlight>
                  <a:srgbClr val="FFFFFF"/>
                </a:highlight>
                <a:latin typeface="Verdana"/>
                <a:ea typeface="Verdana"/>
                <a:cs typeface="Verdana"/>
                <a:sym typeface="Verdana"/>
              </a:rPr>
              <a:t>Another way North Korea uses the TV for propaganda is by taking clips from South Korea and cutting them to make it seem like South Korea is anti-America and have people believe they are anti-war.</a:t>
            </a:r>
            <a:endParaRPr sz="900">
              <a:solidFill>
                <a:srgbClr val="555555"/>
              </a:solidFill>
              <a:highlight>
                <a:srgbClr val="FFFFFF"/>
              </a:highlight>
              <a:latin typeface="Verdana"/>
              <a:ea typeface="Verdana"/>
              <a:cs typeface="Verdana"/>
              <a:sym typeface="Verdana"/>
            </a:endParaRPr>
          </a:p>
        </p:txBody>
      </p:sp>
      <p:sp>
        <p:nvSpPr>
          <p:cNvPr id="214" name="Google Shape;214;g7049e9010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744120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7049e9010e_8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7049e9010e_8_1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Kate </a:t>
            </a:r>
            <a:endParaRPr/>
          </a:p>
        </p:txBody>
      </p:sp>
      <p:sp>
        <p:nvSpPr>
          <p:cNvPr id="222" name="Google Shape;222;g7049e9010e_8_1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1476934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7048b4ace1_0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7048b4ace1_0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7048b4ace1_0_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309350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7048b4ace1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7048b4ace1_0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Q/A</a:t>
            </a:r>
            <a:endParaRPr/>
          </a:p>
        </p:txBody>
      </p:sp>
      <p:sp>
        <p:nvSpPr>
          <p:cNvPr id="236" name="Google Shape;236;g7048b4ace1_0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98352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https://www.wsj.com/articles/u-s-targets-north-korean-censorship-with-sanctions-1544473956</a:t>
            </a:r>
            <a:endParaRPr/>
          </a:p>
          <a:p>
            <a:pPr marL="0" lvl="0" indent="0" algn="l" rtl="0">
              <a:spcBef>
                <a:spcPts val="0"/>
              </a:spcBef>
              <a:spcAft>
                <a:spcPts val="0"/>
              </a:spcAft>
              <a:buNone/>
            </a:pPr>
            <a:endParaRPr/>
          </a:p>
        </p:txBody>
      </p:sp>
      <p:sp>
        <p:nvSpPr>
          <p:cNvPr id="241" name="Google Shape;24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8032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2"/>
          <p:cNvGrpSpPr/>
          <p:nvPr/>
        </p:nvGrpSpPr>
        <p:grpSpPr>
          <a:xfrm>
            <a:off x="0" y="-8467"/>
            <a:ext cx="12192000" cy="6866467"/>
            <a:chOff x="0" y="-8467"/>
            <a:chExt cx="12192000" cy="6866467"/>
          </a:xfrm>
        </p:grpSpPr>
        <p:cxnSp>
          <p:nvCxnSpPr>
            <p:cNvPr id="28" name="Google Shape;28;p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2"/>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2"/>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2"/>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2"/>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2"/>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2"/>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2"/>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40" name="Google Shape;40;p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
        <p:cNvGrpSpPr/>
        <p:nvPr/>
      </p:nvGrpSpPr>
      <p:grpSpPr>
        <a:xfrm>
          <a:off x="0" y="0"/>
          <a:ext cx="0" cy="0"/>
          <a:chOff x="0" y="0"/>
          <a:chExt cx="0" cy="0"/>
        </a:xfrm>
      </p:grpSpPr>
      <p:sp>
        <p:nvSpPr>
          <p:cNvPr id="44" name="Google Shape;44;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6" name="Google Shape;46;p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sp>
        <p:nvSpPr>
          <p:cNvPr id="50" name="Google Shape;50;p4"/>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2" name="Google Shape;52;p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5"/>
        <p:cNvGrpSpPr/>
        <p:nvPr/>
      </p:nvGrpSpPr>
      <p:grpSpPr>
        <a:xfrm>
          <a:off x="0" y="0"/>
          <a:ext cx="0" cy="0"/>
          <a:chOff x="0" y="0"/>
          <a:chExt cx="0" cy="0"/>
        </a:xfrm>
      </p:grpSpPr>
      <p:sp>
        <p:nvSpPr>
          <p:cNvPr id="56" name="Google Shape;56;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8" name="Google Shape;58;p5"/>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9" name="Google Shape;59;p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5" name="Google Shape;65;p6"/>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6" name="Google Shape;66;p6"/>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7" name="Google Shape;67;p6"/>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8" name="Google Shape;68;p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1"/>
        <p:cNvGrpSpPr/>
        <p:nvPr/>
      </p:nvGrpSpPr>
      <p:grpSpPr>
        <a:xfrm>
          <a:off x="0" y="0"/>
          <a:ext cx="0" cy="0"/>
          <a:chOff x="0" y="0"/>
          <a:chExt cx="0" cy="0"/>
        </a:xfrm>
      </p:grpSpPr>
      <p:sp>
        <p:nvSpPr>
          <p:cNvPr id="72" name="Google Shape;72;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0"/>
        <p:cNvGrpSpPr/>
        <p:nvPr/>
      </p:nvGrpSpPr>
      <p:grpSpPr>
        <a:xfrm>
          <a:off x="0" y="0"/>
          <a:ext cx="0" cy="0"/>
          <a:chOff x="0" y="0"/>
          <a:chExt cx="0" cy="0"/>
        </a:xfrm>
      </p:grpSpPr>
      <p:sp>
        <p:nvSpPr>
          <p:cNvPr id="81" name="Google Shape;81;p9"/>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3" name="Google Shape;83;p9"/>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4" name="Google Shape;84;p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7"/>
        <p:cNvGrpSpPr/>
        <p:nvPr/>
      </p:nvGrpSpPr>
      <p:grpSpPr>
        <a:xfrm>
          <a:off x="0" y="0"/>
          <a:ext cx="0" cy="0"/>
          <a:chOff x="0" y="0"/>
          <a:chExt cx="0" cy="0"/>
        </a:xfrm>
      </p:grpSpPr>
      <p:sp>
        <p:nvSpPr>
          <p:cNvPr id="88" name="Google Shape;88;p1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0"/>
          <p:cNvSpPr>
            <a:spLocks noGrp="1"/>
          </p:cNvSpPr>
          <p:nvPr>
            <p:ph type="pic" idx="2"/>
          </p:nvPr>
        </p:nvSpPr>
        <p:spPr>
          <a:xfrm>
            <a:off x="677334" y="609600"/>
            <a:ext cx="8596668" cy="3845718"/>
          </a:xfrm>
          <a:prstGeom prst="rect">
            <a:avLst/>
          </a:prstGeom>
          <a:noFill/>
          <a:ln>
            <a:noFill/>
          </a:ln>
        </p:spPr>
        <p:txBody>
          <a:bodyPr spcFirstLastPara="1" wrap="square" lIns="91425" tIns="45700" rIns="91425" bIns="45700" anchor="t" anchorCtr="0">
            <a:no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Trebuchet MS"/>
                <a:ea typeface="Trebuchet MS"/>
                <a:cs typeface="Trebuchet MS"/>
                <a:sym typeface="Trebuchet MS"/>
              </a:defRPr>
            </a:lvl9pPr>
          </a:lstStyle>
          <a:p>
            <a:endParaRPr/>
          </a:p>
        </p:txBody>
      </p:sp>
      <p:sp>
        <p:nvSpPr>
          <p:cNvPr id="90" name="Google Shape;90;p1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1" name="Google Shape;91;p1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11"/>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1"/>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97" name="Google Shape;97;p1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1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2"/>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03" name="Google Shape;103;p12"/>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4" name="Google Shape;104;p1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12"/>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08" name="Google Shape;108;p12"/>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sz="1800" b="0" i="0" u="none" strike="noStrike" cap="non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13"/>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3"/>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2" name="Google Shape;112;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4"/>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8" name="Google Shape;118;p14"/>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9" name="Google Shape;119;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1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
        <p:nvSpPr>
          <p:cNvPr id="123" name="Google Shape;123;p1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5"/>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7" name="Google Shape;127;p15"/>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8" name="Google Shape;128;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16"/>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4" name="Google Shape;134;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17"/>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17"/>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40" name="Google Shape;140;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0" y="-8467"/>
            <a:ext cx="12192000" cy="6866467"/>
            <a:chOff x="0" y="-8467"/>
            <a:chExt cx="12192000" cy="6866467"/>
          </a:xfrm>
        </p:grpSpPr>
        <p:cxnSp>
          <p:nvCxnSpPr>
            <p:cNvPr id="11" name="Google Shape;11;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22" name="Google Shape;22;p1"/>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ezaccess.libraries.psu.edu/login?url=https://search.proquest.com/docview/1315826214?accountid=13158"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hyperlink" Target="http://ezaccess.libraries.psu.edu/login?url=https://search.proquest.com/docview/460614978?accountid=13158"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mediummagazine.nl/media-regulation-in-the-united-stat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8"/>
          <p:cNvSpPr txBox="1">
            <a:spLocks noGrp="1"/>
          </p:cNvSpPr>
          <p:nvPr>
            <p:ph type="ctrTitle"/>
          </p:nvPr>
        </p:nvSpPr>
        <p:spPr>
          <a:xfrm>
            <a:off x="1112725" y="1529875"/>
            <a:ext cx="8582100" cy="4761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400"/>
              <a:buFont typeface="Trebuchet MS"/>
              <a:buNone/>
            </a:pPr>
            <a:r>
              <a:rPr lang="en-US" sz="6000" b="1"/>
              <a:t>Comparing Television Regulations in the </a:t>
            </a:r>
            <a:endParaRPr sz="6000" b="1"/>
          </a:p>
          <a:p>
            <a:pPr marL="0" lvl="0" indent="0" algn="ctr" rtl="0">
              <a:spcBef>
                <a:spcPts val="0"/>
              </a:spcBef>
              <a:spcAft>
                <a:spcPts val="0"/>
              </a:spcAft>
              <a:buClr>
                <a:schemeClr val="accent1"/>
              </a:buClr>
              <a:buSzPts val="4400"/>
              <a:buFont typeface="Trebuchet MS"/>
              <a:buNone/>
            </a:pPr>
            <a:r>
              <a:rPr lang="en-US" sz="6000" b="1"/>
              <a:t>U.S. and North Korea</a:t>
            </a:r>
            <a:r>
              <a:rPr lang="en-US" sz="4400" b="1"/>
              <a:t/>
            </a:r>
            <a:br>
              <a:rPr lang="en-US" sz="4400" b="1"/>
            </a:br>
            <a:r>
              <a:rPr lang="en-US" sz="4400"/>
              <a:t/>
            </a:r>
            <a:br>
              <a:rPr lang="en-US" sz="4400"/>
            </a:br>
            <a:r>
              <a:rPr lang="en-US" sz="4400"/>
              <a:t/>
            </a:r>
            <a:br>
              <a:rPr lang="en-US" sz="4400"/>
            </a:br>
            <a:endParaRPr sz="4400"/>
          </a:p>
        </p:txBody>
      </p:sp>
      <p:sp>
        <p:nvSpPr>
          <p:cNvPr id="148" name="Google Shape;148;p18"/>
          <p:cNvSpPr txBox="1">
            <a:spLocks noGrp="1"/>
          </p:cNvSpPr>
          <p:nvPr>
            <p:ph type="subTitle" idx="1"/>
          </p:nvPr>
        </p:nvSpPr>
        <p:spPr>
          <a:xfrm>
            <a:off x="1665325" y="4950256"/>
            <a:ext cx="7767000" cy="95460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SzPts val="360"/>
              <a:buNone/>
            </a:pPr>
            <a:r>
              <a:rPr lang="en-US" sz="1400"/>
              <a:t>Alessia Catania, Alison Clark, Jack Raynor, </a:t>
            </a:r>
            <a:endParaRPr sz="1400"/>
          </a:p>
          <a:p>
            <a:pPr marL="0" lvl="0" indent="0" algn="ctr" rtl="0">
              <a:lnSpc>
                <a:spcPct val="80000"/>
              </a:lnSpc>
              <a:spcBef>
                <a:spcPts val="0"/>
              </a:spcBef>
              <a:spcAft>
                <a:spcPts val="0"/>
              </a:spcAft>
              <a:buSzPts val="360"/>
              <a:buNone/>
            </a:pPr>
            <a:r>
              <a:rPr lang="en-US" sz="1400"/>
              <a:t>Kate Rydland, Ian Ki Hoon Suh, Lauren DeMunno </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9"/>
          <p:cNvSpPr txBox="1">
            <a:spLocks noGrp="1"/>
          </p:cNvSpPr>
          <p:nvPr>
            <p:ph type="title"/>
          </p:nvPr>
        </p:nvSpPr>
        <p:spPr>
          <a:xfrm>
            <a:off x="296200" y="625750"/>
            <a:ext cx="7046700" cy="1507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Why did we choose television in North Korea?</a:t>
            </a:r>
            <a:endParaRPr/>
          </a:p>
        </p:txBody>
      </p:sp>
      <p:sp>
        <p:nvSpPr>
          <p:cNvPr id="155" name="Google Shape;155;p19"/>
          <p:cNvSpPr txBox="1">
            <a:spLocks noGrp="1"/>
          </p:cNvSpPr>
          <p:nvPr>
            <p:ph type="body" idx="1"/>
          </p:nvPr>
        </p:nvSpPr>
        <p:spPr>
          <a:xfrm>
            <a:off x="677334" y="1383289"/>
            <a:ext cx="8596800" cy="3880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a:p>
            <a:pPr marL="457200" lvl="0" indent="-381000" algn="l" rtl="0">
              <a:spcBef>
                <a:spcPts val="1000"/>
              </a:spcBef>
              <a:spcAft>
                <a:spcPts val="0"/>
              </a:spcAft>
              <a:buSzPts val="2400"/>
              <a:buChar char="►"/>
            </a:pPr>
            <a:r>
              <a:rPr lang="en-US" sz="2400"/>
              <a:t>Often seen as a very censored country</a:t>
            </a:r>
            <a:endParaRPr sz="2400"/>
          </a:p>
          <a:p>
            <a:pPr marL="457200" lvl="0" indent="-381000" algn="l" rtl="0">
              <a:spcBef>
                <a:spcPts val="0"/>
              </a:spcBef>
              <a:spcAft>
                <a:spcPts val="0"/>
              </a:spcAft>
              <a:buSzPts val="2400"/>
              <a:buChar char="►"/>
            </a:pPr>
            <a:r>
              <a:rPr lang="en-US" sz="2400"/>
              <a:t>Provides a good dichotomy of cultures when compared to the U.S. </a:t>
            </a:r>
            <a:endParaRPr sz="2400"/>
          </a:p>
          <a:p>
            <a:pPr marL="457200" lvl="0" indent="-381000" algn="l" rtl="0">
              <a:spcBef>
                <a:spcPts val="0"/>
              </a:spcBef>
              <a:spcAft>
                <a:spcPts val="0"/>
              </a:spcAft>
              <a:buSzPts val="2400"/>
              <a:buChar char="►"/>
            </a:pPr>
            <a:r>
              <a:rPr lang="en-US" sz="2400"/>
              <a:t>Controversy over North Korean media censorship involving human rights</a:t>
            </a:r>
            <a:endParaRPr sz="2400"/>
          </a:p>
          <a:p>
            <a:pPr marL="457200" lvl="0" indent="-381000" algn="l" rtl="0">
              <a:spcBef>
                <a:spcPts val="0"/>
              </a:spcBef>
              <a:spcAft>
                <a:spcPts val="0"/>
              </a:spcAft>
              <a:buSzPts val="2400"/>
              <a:buChar char="►"/>
            </a:pPr>
            <a:r>
              <a:rPr lang="en-US" sz="2400"/>
              <a:t>Stereotypes emerge</a:t>
            </a:r>
            <a:endParaRPr sz="2400"/>
          </a:p>
          <a:p>
            <a:pPr marL="914400" lvl="1" indent="-381000" algn="l" rtl="0">
              <a:spcBef>
                <a:spcPts val="0"/>
              </a:spcBef>
              <a:spcAft>
                <a:spcPts val="0"/>
              </a:spcAft>
              <a:buSzPts val="2400"/>
              <a:buChar char="►"/>
            </a:pPr>
            <a:r>
              <a:rPr lang="en-US" sz="2400"/>
              <a:t>North Koreans may be less informed/open-minded than Americans because of restricted foreign media</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title"/>
          </p:nvPr>
        </p:nvSpPr>
        <p:spPr>
          <a:xfrm>
            <a:off x="677334" y="3510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What is a Media System?</a:t>
            </a:r>
            <a:endParaRPr dirty="0"/>
          </a:p>
        </p:txBody>
      </p:sp>
      <p:sp>
        <p:nvSpPr>
          <p:cNvPr id="162" name="Google Shape;162;p20"/>
          <p:cNvSpPr txBox="1">
            <a:spLocks noGrp="1"/>
          </p:cNvSpPr>
          <p:nvPr>
            <p:ph type="body" idx="1"/>
          </p:nvPr>
        </p:nvSpPr>
        <p:spPr>
          <a:xfrm>
            <a:off x="4764400" y="1219200"/>
            <a:ext cx="4254900" cy="51132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US" dirty="0" smtClean="0"/>
              <a:t>An interaction between different media organizations and operations  to develop and equip each other.</a:t>
            </a:r>
            <a:endParaRPr lang="en-US" dirty="0"/>
          </a:p>
          <a:p>
            <a:pPr lvl="0"/>
            <a:r>
              <a:rPr lang="en-US" dirty="0" smtClean="0"/>
              <a:t>Media coming together to deliver better content</a:t>
            </a:r>
          </a:p>
          <a:p>
            <a:pPr lvl="0"/>
            <a:r>
              <a:rPr lang="en-US" dirty="0" smtClean="0"/>
              <a:t>Establishing sound context for public consumption</a:t>
            </a:r>
          </a:p>
          <a:p>
            <a:pPr lvl="0"/>
            <a:r>
              <a:rPr lang="en-US" dirty="0" smtClean="0"/>
              <a:t>Ensuring all media content is focused on economically, socially and economically healthy practices.</a:t>
            </a:r>
            <a:endParaRPr lang="en-US" dirty="0" smtClean="0"/>
          </a:p>
        </p:txBody>
      </p:sp>
      <p:pic>
        <p:nvPicPr>
          <p:cNvPr id="163" name="Google Shape;163;p20"/>
          <p:cNvPicPr preferRelativeResize="0"/>
          <p:nvPr/>
        </p:nvPicPr>
        <p:blipFill>
          <a:blip r:embed="rId3">
            <a:alphaModFix/>
          </a:blip>
          <a:stretch>
            <a:fillRect/>
          </a:stretch>
        </p:blipFill>
        <p:spPr>
          <a:xfrm>
            <a:off x="606550" y="1219200"/>
            <a:ext cx="3950025" cy="5321025"/>
          </a:xfrm>
          <a:prstGeom prst="rect">
            <a:avLst/>
          </a:prstGeom>
          <a:noFill/>
          <a:ln>
            <a:noFill/>
          </a:ln>
        </p:spPr>
      </p:pic>
      <p:sp>
        <p:nvSpPr>
          <p:cNvPr id="164" name="Google Shape;164;p20"/>
          <p:cNvSpPr/>
          <p:nvPr/>
        </p:nvSpPr>
        <p:spPr>
          <a:xfrm>
            <a:off x="2402763" y="3484975"/>
            <a:ext cx="357588" cy="1987416"/>
          </a:xfrm>
          <a:prstGeom prst="flowChartTerminator">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Comparing Media Systems </a:t>
            </a:r>
            <a:r>
              <a:rPr lang="en-US" dirty="0" smtClean="0"/>
              <a:t>in Korea and U.S.</a:t>
            </a:r>
            <a:endParaRPr dirty="0"/>
          </a:p>
        </p:txBody>
      </p:sp>
      <p:sp>
        <p:nvSpPr>
          <p:cNvPr id="171" name="Google Shape;171;p21"/>
          <p:cNvSpPr txBox="1">
            <a:spLocks noGrp="1"/>
          </p:cNvSpPr>
          <p:nvPr>
            <p:ph type="body" idx="1"/>
          </p:nvPr>
        </p:nvSpPr>
        <p:spPr>
          <a:xfrm>
            <a:off x="524270" y="1458658"/>
            <a:ext cx="4185600" cy="576300"/>
          </a:xfrm>
          <a:prstGeom prst="rect">
            <a:avLst/>
          </a:prstGeom>
        </p:spPr>
        <p:txBody>
          <a:bodyPr spcFirstLastPara="1" wrap="square" lIns="91425" tIns="45700" rIns="91425" bIns="45700" anchor="b" anchorCtr="0">
            <a:noAutofit/>
          </a:bodyPr>
          <a:lstStyle/>
          <a:p>
            <a:pPr marL="0" lvl="0" indent="0"/>
            <a:r>
              <a:rPr lang="en-US" dirty="0"/>
              <a:t>Similarities:</a:t>
            </a:r>
            <a:endParaRPr lang="en-US" dirty="0"/>
          </a:p>
        </p:txBody>
      </p:sp>
      <p:sp>
        <p:nvSpPr>
          <p:cNvPr id="172" name="Google Shape;172;p21"/>
          <p:cNvSpPr txBox="1">
            <a:spLocks noGrp="1"/>
          </p:cNvSpPr>
          <p:nvPr>
            <p:ph type="body" idx="2"/>
          </p:nvPr>
        </p:nvSpPr>
        <p:spPr>
          <a:xfrm>
            <a:off x="142975" y="2177400"/>
            <a:ext cx="4948200" cy="45282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US" dirty="0" smtClean="0"/>
              <a:t>both </a:t>
            </a:r>
            <a:r>
              <a:rPr lang="en-US" dirty="0"/>
              <a:t>country have Television, Radio, newspaper, and magazines</a:t>
            </a:r>
            <a:endParaRPr dirty="0"/>
          </a:p>
          <a:p>
            <a:pPr lvl="0">
              <a:spcBef>
                <a:spcPts val="0"/>
              </a:spcBef>
            </a:pPr>
            <a:r>
              <a:rPr lang="en-US" dirty="0" smtClean="0"/>
              <a:t>Literally levels are above 99% hence public advocate for free media</a:t>
            </a:r>
          </a:p>
          <a:p>
            <a:pPr lvl="0">
              <a:spcBef>
                <a:spcPts val="0"/>
              </a:spcBef>
            </a:pPr>
            <a:r>
              <a:rPr lang="en-US" dirty="0" smtClean="0"/>
              <a:t>The internet is advanced in both countries.</a:t>
            </a:r>
          </a:p>
          <a:p>
            <a:pPr lvl="0">
              <a:spcBef>
                <a:spcPts val="0"/>
              </a:spcBef>
            </a:pPr>
            <a:r>
              <a:rPr lang="en-US" dirty="0" smtClean="0"/>
              <a:t>Govern</a:t>
            </a:r>
            <a:r>
              <a:rPr lang="en-US" dirty="0"/>
              <a:t>m</a:t>
            </a:r>
            <a:r>
              <a:rPr lang="en-US" dirty="0" smtClean="0"/>
              <a:t>ent oversees the operations of the </a:t>
            </a:r>
            <a:r>
              <a:rPr lang="en-US" dirty="0" err="1" smtClean="0"/>
              <a:t>rnedia</a:t>
            </a:r>
            <a:r>
              <a:rPr lang="en-US" dirty="0" smtClean="0"/>
              <a:t> in their countries.</a:t>
            </a:r>
          </a:p>
          <a:p>
            <a:pPr lvl="0">
              <a:spcBef>
                <a:spcPts val="0"/>
              </a:spcBef>
            </a:pPr>
            <a:endParaRPr dirty="0"/>
          </a:p>
          <a:p>
            <a:pPr marL="0" lvl="0" indent="0" algn="l" rtl="0">
              <a:spcBef>
                <a:spcPts val="1000"/>
              </a:spcBef>
              <a:spcAft>
                <a:spcPts val="0"/>
              </a:spcAft>
              <a:buNone/>
            </a:pPr>
            <a:endParaRPr dirty="0"/>
          </a:p>
        </p:txBody>
      </p:sp>
      <p:sp>
        <p:nvSpPr>
          <p:cNvPr id="173" name="Google Shape;173;p21"/>
          <p:cNvSpPr txBox="1">
            <a:spLocks noGrp="1"/>
          </p:cNvSpPr>
          <p:nvPr>
            <p:ph type="body" idx="3"/>
          </p:nvPr>
        </p:nvSpPr>
        <p:spPr>
          <a:xfrm>
            <a:off x="5738508" y="1458658"/>
            <a:ext cx="4185600" cy="576300"/>
          </a:xfrm>
          <a:prstGeom prst="rect">
            <a:avLst/>
          </a:prstGeom>
        </p:spPr>
        <p:txBody>
          <a:bodyPr spcFirstLastPara="1" wrap="square" lIns="91425" tIns="45700" rIns="91425" bIns="45700" anchor="b" anchorCtr="0">
            <a:noAutofit/>
          </a:bodyPr>
          <a:lstStyle/>
          <a:p>
            <a:pPr marL="0" lvl="0" indent="0"/>
            <a:r>
              <a:rPr lang="en-US" dirty="0"/>
              <a:t>Differences:</a:t>
            </a:r>
            <a:endParaRPr lang="en-US" dirty="0"/>
          </a:p>
        </p:txBody>
      </p:sp>
      <p:sp>
        <p:nvSpPr>
          <p:cNvPr id="174" name="Google Shape;174;p21"/>
          <p:cNvSpPr txBox="1">
            <a:spLocks noGrp="1"/>
          </p:cNvSpPr>
          <p:nvPr>
            <p:ph type="body" idx="2"/>
          </p:nvPr>
        </p:nvSpPr>
        <p:spPr>
          <a:xfrm>
            <a:off x="5309400" y="2177400"/>
            <a:ext cx="4796400" cy="4528200"/>
          </a:xfrm>
          <a:prstGeom prst="rect">
            <a:avLst/>
          </a:prstGeom>
        </p:spPr>
        <p:txBody>
          <a:bodyPr spcFirstLastPara="1" wrap="square" lIns="91425" tIns="45700" rIns="91425" bIns="45700" anchor="t" anchorCtr="0">
            <a:noAutofit/>
          </a:bodyPr>
          <a:lstStyle/>
          <a:p>
            <a:pPr marL="457200" lvl="0" indent="-320040" algn="l" rtl="0">
              <a:spcBef>
                <a:spcPts val="1000"/>
              </a:spcBef>
              <a:spcAft>
                <a:spcPts val="0"/>
              </a:spcAft>
              <a:buSzPts val="1440"/>
              <a:buChar char="►"/>
            </a:pPr>
            <a:r>
              <a:rPr lang="en-US" dirty="0" smtClean="0"/>
              <a:t>No </a:t>
            </a:r>
            <a:r>
              <a:rPr lang="en-US" dirty="0"/>
              <a:t>independent Media (intervene by government </a:t>
            </a:r>
            <a:r>
              <a:rPr lang="en-US" dirty="0" smtClean="0"/>
              <a:t>) in </a:t>
            </a:r>
            <a:r>
              <a:rPr lang="en-US" dirty="0"/>
              <a:t>K</a:t>
            </a:r>
            <a:r>
              <a:rPr lang="en-US" dirty="0" smtClean="0"/>
              <a:t>orea, the U.S. has both private and public broadcasters.</a:t>
            </a:r>
            <a:endParaRPr dirty="0"/>
          </a:p>
          <a:p>
            <a:pPr marL="457200" lvl="0" indent="-320040" algn="l" rtl="0">
              <a:spcBef>
                <a:spcPts val="0"/>
              </a:spcBef>
              <a:spcAft>
                <a:spcPts val="0"/>
              </a:spcAft>
              <a:buSzPts val="1440"/>
              <a:buChar char="►"/>
            </a:pPr>
            <a:r>
              <a:rPr lang="en-US" dirty="0" smtClean="0"/>
              <a:t>North </a:t>
            </a:r>
            <a:r>
              <a:rPr lang="en-US" dirty="0"/>
              <a:t>Korea do not have well activated web-media </a:t>
            </a:r>
            <a:r>
              <a:rPr lang="en-US" dirty="0" smtClean="0"/>
              <a:t>system while the U.S.</a:t>
            </a:r>
            <a:r>
              <a:rPr lang="en-US" u="sng" dirty="0" smtClean="0"/>
              <a:t> </a:t>
            </a:r>
            <a:r>
              <a:rPr lang="en-US" dirty="0" smtClean="0"/>
              <a:t>is well structured by the FCC.</a:t>
            </a:r>
          </a:p>
          <a:p>
            <a:pPr marL="457200" lvl="0" indent="-320040" algn="l" rtl="0">
              <a:spcBef>
                <a:spcPts val="0"/>
              </a:spcBef>
              <a:spcAft>
                <a:spcPts val="0"/>
              </a:spcAft>
              <a:buSzPts val="1440"/>
              <a:buChar char="►"/>
            </a:pPr>
            <a:r>
              <a:rPr lang="en-US" dirty="0" smtClean="0"/>
              <a:t>Not democratic for </a:t>
            </a:r>
            <a:r>
              <a:rPr lang="en-US" dirty="0"/>
              <a:t>K</a:t>
            </a:r>
            <a:r>
              <a:rPr lang="en-US" dirty="0" smtClean="0"/>
              <a:t>orea but very democratic for the U.S.</a:t>
            </a:r>
          </a:p>
          <a:p>
            <a:pPr marL="457200" lvl="0" indent="-320040" algn="l" rtl="0">
              <a:spcBef>
                <a:spcPts val="0"/>
              </a:spcBef>
              <a:spcAft>
                <a:spcPts val="0"/>
              </a:spcAft>
              <a:buSzPts val="1440"/>
              <a:buChar char="►"/>
            </a:pPr>
            <a:r>
              <a:rPr lang="en-US" dirty="0" smtClean="0"/>
              <a:t>Licensin</a:t>
            </a:r>
            <a:r>
              <a:rPr lang="en-US" dirty="0" smtClean="0"/>
              <a:t>g renewal  for radio and TV  in U.S. after 8years  but Korea its annual.</a:t>
            </a:r>
          </a:p>
          <a:p>
            <a:pPr lvl="0">
              <a:spcBef>
                <a:spcPts val="0"/>
              </a:spcBef>
            </a:pPr>
            <a:r>
              <a:rPr lang="en-US" dirty="0" smtClean="0"/>
              <a:t>Television sets in U.S. are not restricted but in Northern Korea it restricted to PLA syste</a:t>
            </a:r>
            <a:r>
              <a:rPr lang="en-US" dirty="0"/>
              <a:t>m</a:t>
            </a:r>
            <a:endParaRPr lang="en-US" dirty="0" smtClean="0"/>
          </a:p>
          <a:p>
            <a:pPr marL="457200" lvl="0" indent="-320040" algn="l" rtl="0">
              <a:spcBef>
                <a:spcPts val="0"/>
              </a:spcBef>
              <a:spcAft>
                <a:spcPts val="0"/>
              </a:spcAft>
              <a:buSzPts val="1440"/>
              <a:buChar char="►"/>
            </a:pPr>
            <a:r>
              <a:rPr lang="en-US" dirty="0" smtClean="0"/>
              <a:t>Cell phones for foreigners are restricted to YPT network in U.S. </a:t>
            </a:r>
            <a:r>
              <a:rPr lang="en-US" dirty="0" smtClean="0"/>
              <a:t>not restrictions.</a:t>
            </a: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pic>
        <p:nvPicPr>
          <p:cNvPr id="175" name="Google Shape;175;p21"/>
          <p:cNvPicPr preferRelativeResize="0"/>
          <p:nvPr/>
        </p:nvPicPr>
        <p:blipFill>
          <a:blip r:embed="rId3">
            <a:alphaModFix/>
          </a:blip>
          <a:stretch>
            <a:fillRect/>
          </a:stretch>
        </p:blipFill>
        <p:spPr>
          <a:xfrm>
            <a:off x="8795430" y="114837"/>
            <a:ext cx="3579450" cy="231042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2"/>
          <p:cNvSpPr txBox="1">
            <a:spLocks noGrp="1"/>
          </p:cNvSpPr>
          <p:nvPr>
            <p:ph type="title"/>
          </p:nvPr>
        </p:nvSpPr>
        <p:spPr>
          <a:xfrm>
            <a:off x="291750" y="582075"/>
            <a:ext cx="10155000" cy="1320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accent1"/>
              </a:buClr>
              <a:buSzPts val="2800"/>
              <a:buFont typeface="Trebuchet MS"/>
              <a:buNone/>
            </a:pPr>
            <a:r>
              <a:rPr lang="en-US" sz="3000"/>
              <a:t>Overall Regulation of U.S. and North Korean Media </a:t>
            </a:r>
            <a:endParaRPr sz="3000"/>
          </a:p>
        </p:txBody>
      </p:sp>
      <p:sp>
        <p:nvSpPr>
          <p:cNvPr id="182" name="Google Shape;182;p22"/>
          <p:cNvSpPr txBox="1">
            <a:spLocks noGrp="1"/>
          </p:cNvSpPr>
          <p:nvPr>
            <p:ph type="body" idx="1"/>
          </p:nvPr>
        </p:nvSpPr>
        <p:spPr>
          <a:xfrm>
            <a:off x="415675" y="1686875"/>
            <a:ext cx="9749400" cy="4353000"/>
          </a:xfrm>
          <a:prstGeom prst="rect">
            <a:avLst/>
          </a:prstGeom>
          <a:noFill/>
          <a:ln>
            <a:noFill/>
          </a:ln>
        </p:spPr>
        <p:txBody>
          <a:bodyPr spcFirstLastPara="1" wrap="square" lIns="91425" tIns="45700" rIns="91425" bIns="45700" anchor="t" anchorCtr="0">
            <a:noAutofit/>
          </a:bodyPr>
          <a:lstStyle/>
          <a:p>
            <a:pPr marL="342900" lvl="0" indent="-403860" algn="l" rtl="0">
              <a:spcBef>
                <a:spcPts val="0"/>
              </a:spcBef>
              <a:spcAft>
                <a:spcPts val="0"/>
              </a:spcAft>
              <a:buSzPts val="2400"/>
              <a:buChar char="►"/>
            </a:pPr>
            <a:r>
              <a:rPr lang="en-US" sz="2400"/>
              <a:t>United States: </a:t>
            </a:r>
            <a:endParaRPr sz="2400"/>
          </a:p>
          <a:p>
            <a:pPr marL="742950" lvl="1" indent="-321310" algn="l" rtl="0">
              <a:spcBef>
                <a:spcPts val="0"/>
              </a:spcBef>
              <a:spcAft>
                <a:spcPts val="0"/>
              </a:spcAft>
              <a:buSzPts val="2000"/>
              <a:buChar char="►"/>
            </a:pPr>
            <a:r>
              <a:rPr lang="en-US" sz="2000"/>
              <a:t>FCC = the foremost authority</a:t>
            </a:r>
            <a:endParaRPr sz="2000"/>
          </a:p>
          <a:p>
            <a:pPr marL="1143000" lvl="2" indent="-264160" algn="l" rtl="0">
              <a:spcBef>
                <a:spcPts val="0"/>
              </a:spcBef>
              <a:spcAft>
                <a:spcPts val="0"/>
              </a:spcAft>
              <a:buSzPts val="2000"/>
              <a:buChar char="►"/>
            </a:pPr>
            <a:r>
              <a:rPr lang="en-US" sz="2000"/>
              <a:t>Creates, implements, and regulates media policies</a:t>
            </a:r>
            <a:endParaRPr sz="2000"/>
          </a:p>
          <a:p>
            <a:pPr marL="1143000" lvl="2" indent="-264160" algn="l" rtl="0">
              <a:spcBef>
                <a:spcPts val="0"/>
              </a:spcBef>
              <a:spcAft>
                <a:spcPts val="0"/>
              </a:spcAft>
              <a:buSzPts val="2000"/>
              <a:buChar char="►"/>
            </a:pPr>
            <a:r>
              <a:rPr lang="en-US" sz="2000"/>
              <a:t>Legislative Branch provides checks and balances</a:t>
            </a:r>
            <a:endParaRPr sz="2000"/>
          </a:p>
          <a:p>
            <a:pPr marL="342900" lvl="0" indent="-403860" algn="l" rtl="0">
              <a:spcBef>
                <a:spcPts val="1000"/>
              </a:spcBef>
              <a:spcAft>
                <a:spcPts val="0"/>
              </a:spcAft>
              <a:buSzPts val="2400"/>
              <a:buChar char="►"/>
            </a:pPr>
            <a:r>
              <a:rPr lang="en-US" sz="2400"/>
              <a:t>North Korea: </a:t>
            </a:r>
            <a:endParaRPr sz="2400"/>
          </a:p>
          <a:p>
            <a:pPr marL="742950" lvl="1" indent="-321310" algn="l" rtl="0">
              <a:spcBef>
                <a:spcPts val="1000"/>
              </a:spcBef>
              <a:spcAft>
                <a:spcPts val="0"/>
              </a:spcAft>
              <a:buSzPts val="2000"/>
              <a:buChar char="►"/>
            </a:pPr>
            <a:r>
              <a:rPr lang="en-US" sz="2000"/>
              <a:t>Very strictly controlled</a:t>
            </a:r>
            <a:endParaRPr sz="2000"/>
          </a:p>
          <a:p>
            <a:pPr marL="742950" lvl="1" indent="-321310" algn="l" rtl="0">
              <a:spcBef>
                <a:spcPts val="1000"/>
              </a:spcBef>
              <a:spcAft>
                <a:spcPts val="0"/>
              </a:spcAft>
              <a:buSzPts val="2000"/>
              <a:buChar char="►"/>
            </a:pPr>
            <a:r>
              <a:rPr lang="en-US" sz="2000"/>
              <a:t>Constitution </a:t>
            </a:r>
            <a:r>
              <a:rPr lang="en-US" sz="2000" b="1"/>
              <a:t>nominally</a:t>
            </a:r>
            <a:r>
              <a:rPr lang="en-US" sz="2000"/>
              <a:t> provides freedom of speech / press</a:t>
            </a:r>
            <a:endParaRPr sz="2000"/>
          </a:p>
          <a:p>
            <a:pPr marL="742950" lvl="1" indent="-321310" algn="l" rtl="0">
              <a:spcBef>
                <a:spcPts val="1000"/>
              </a:spcBef>
              <a:spcAft>
                <a:spcPts val="0"/>
              </a:spcAft>
              <a:buSzPts val="2000"/>
              <a:buChar char="►"/>
            </a:pPr>
            <a:r>
              <a:rPr lang="en-US" sz="2000"/>
              <a:t>Government prohibits the exercise of these rights unless praising NK</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9" y="-14625"/>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Comparing Television Regulation</a:t>
            </a:r>
            <a:endParaRPr/>
          </a:p>
        </p:txBody>
      </p:sp>
      <p:sp>
        <p:nvSpPr>
          <p:cNvPr id="189" name="Google Shape;189;p23"/>
          <p:cNvSpPr/>
          <p:nvPr/>
        </p:nvSpPr>
        <p:spPr>
          <a:xfrm>
            <a:off x="350025" y="553725"/>
            <a:ext cx="6900000" cy="6249000"/>
          </a:xfrm>
          <a:prstGeom prst="ellipse">
            <a:avLst/>
          </a:prstGeom>
          <a:solidFill>
            <a:srgbClr val="B6D7A8">
              <a:alpha val="3184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3"/>
          <p:cNvSpPr/>
          <p:nvPr/>
        </p:nvSpPr>
        <p:spPr>
          <a:xfrm>
            <a:off x="4889325" y="463875"/>
            <a:ext cx="6694800" cy="6339000"/>
          </a:xfrm>
          <a:prstGeom prst="ellipse">
            <a:avLst/>
          </a:prstGeom>
          <a:solidFill>
            <a:srgbClr val="FFE599">
              <a:alpha val="4078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3"/>
          <p:cNvSpPr txBox="1">
            <a:spLocks noGrp="1"/>
          </p:cNvSpPr>
          <p:nvPr>
            <p:ph type="body" idx="2"/>
          </p:nvPr>
        </p:nvSpPr>
        <p:spPr>
          <a:xfrm>
            <a:off x="7250025" y="1155300"/>
            <a:ext cx="3288900" cy="3886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a:solidFill>
                  <a:srgbClr val="38761D"/>
                </a:solidFill>
              </a:rPr>
              <a:t>North Korea:</a:t>
            </a:r>
            <a:endParaRPr sz="3000">
              <a:solidFill>
                <a:srgbClr val="38761D"/>
              </a:solidFill>
            </a:endParaRPr>
          </a:p>
          <a:p>
            <a:pPr marL="0" lvl="0" indent="0" algn="l" rtl="0">
              <a:spcBef>
                <a:spcPts val="1000"/>
              </a:spcBef>
              <a:spcAft>
                <a:spcPts val="0"/>
              </a:spcAft>
              <a:buNone/>
            </a:pPr>
            <a:endParaRPr sz="3000"/>
          </a:p>
          <a:p>
            <a:pPr marL="457200" lvl="0" indent="-381000" algn="l" rtl="0">
              <a:spcBef>
                <a:spcPts val="1000"/>
              </a:spcBef>
              <a:spcAft>
                <a:spcPts val="0"/>
              </a:spcAft>
              <a:buClr>
                <a:srgbClr val="38761D"/>
              </a:buClr>
              <a:buSzPts val="2400"/>
              <a:buChar char="►"/>
            </a:pPr>
            <a:r>
              <a:rPr lang="en-US" sz="2400">
                <a:solidFill>
                  <a:srgbClr val="38761D"/>
                </a:solidFill>
              </a:rPr>
              <a:t>Authoritarian Theory</a:t>
            </a:r>
            <a:endParaRPr sz="2400">
              <a:solidFill>
                <a:srgbClr val="38761D"/>
              </a:solidFill>
            </a:endParaRPr>
          </a:p>
          <a:p>
            <a:pPr marL="457200" lvl="0" indent="-381000" algn="l" rtl="0">
              <a:spcBef>
                <a:spcPts val="0"/>
              </a:spcBef>
              <a:spcAft>
                <a:spcPts val="0"/>
              </a:spcAft>
              <a:buClr>
                <a:srgbClr val="38761D"/>
              </a:buClr>
              <a:buSzPts val="2400"/>
              <a:buChar char="►"/>
            </a:pPr>
            <a:r>
              <a:rPr lang="en-US" sz="2400">
                <a:solidFill>
                  <a:srgbClr val="38761D"/>
                </a:solidFill>
              </a:rPr>
              <a:t>Only 4 channels allowed</a:t>
            </a:r>
            <a:endParaRPr sz="2400">
              <a:solidFill>
                <a:srgbClr val="38761D"/>
              </a:solidFill>
            </a:endParaRPr>
          </a:p>
          <a:p>
            <a:pPr marL="457200" lvl="0" indent="-381000" algn="l" rtl="0">
              <a:spcBef>
                <a:spcPts val="0"/>
              </a:spcBef>
              <a:spcAft>
                <a:spcPts val="0"/>
              </a:spcAft>
              <a:buClr>
                <a:srgbClr val="38761D"/>
              </a:buClr>
              <a:buSzPts val="2400"/>
              <a:buChar char="►"/>
            </a:pPr>
            <a:r>
              <a:rPr lang="en-US" sz="2400">
                <a:solidFill>
                  <a:srgbClr val="38761D"/>
                </a:solidFill>
              </a:rPr>
              <a:t>Channels have restricted air times</a:t>
            </a:r>
            <a:endParaRPr sz="2400">
              <a:solidFill>
                <a:srgbClr val="38761D"/>
              </a:solidFill>
            </a:endParaRPr>
          </a:p>
          <a:p>
            <a:pPr marL="457200" lvl="0" indent="-381000" algn="l" rtl="0">
              <a:spcBef>
                <a:spcPts val="0"/>
              </a:spcBef>
              <a:spcAft>
                <a:spcPts val="0"/>
              </a:spcAft>
              <a:buClr>
                <a:srgbClr val="38761D"/>
              </a:buClr>
              <a:buSzPts val="2400"/>
              <a:buChar char="►"/>
            </a:pPr>
            <a:r>
              <a:rPr lang="en-US" sz="2400">
                <a:solidFill>
                  <a:srgbClr val="38761D"/>
                </a:solidFill>
              </a:rPr>
              <a:t>Only government-run stations</a:t>
            </a:r>
            <a:endParaRPr sz="2400">
              <a:solidFill>
                <a:srgbClr val="38761D"/>
              </a:solidFill>
            </a:endParaRPr>
          </a:p>
          <a:p>
            <a:pPr marL="0" lvl="0" indent="0" algn="l" rtl="0">
              <a:spcBef>
                <a:spcPts val="1000"/>
              </a:spcBef>
              <a:spcAft>
                <a:spcPts val="0"/>
              </a:spcAft>
              <a:buNone/>
            </a:pPr>
            <a:endParaRPr/>
          </a:p>
        </p:txBody>
      </p:sp>
      <p:sp>
        <p:nvSpPr>
          <p:cNvPr id="192" name="Google Shape;192;p23"/>
          <p:cNvSpPr txBox="1">
            <a:spLocks noGrp="1"/>
          </p:cNvSpPr>
          <p:nvPr>
            <p:ph type="body" idx="2"/>
          </p:nvPr>
        </p:nvSpPr>
        <p:spPr>
          <a:xfrm>
            <a:off x="1258825" y="710575"/>
            <a:ext cx="3723600" cy="44295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endParaRPr sz="3000"/>
          </a:p>
          <a:p>
            <a:pPr marL="0" lvl="0" indent="0" algn="ctr" rtl="0">
              <a:spcBef>
                <a:spcPts val="1000"/>
              </a:spcBef>
              <a:spcAft>
                <a:spcPts val="0"/>
              </a:spcAft>
              <a:buNone/>
            </a:pPr>
            <a:r>
              <a:rPr lang="en-US" sz="3000">
                <a:solidFill>
                  <a:srgbClr val="BF9000"/>
                </a:solidFill>
              </a:rPr>
              <a:t>United States</a:t>
            </a:r>
            <a:endParaRPr sz="3000">
              <a:solidFill>
                <a:srgbClr val="BF9000"/>
              </a:solidFill>
            </a:endParaRPr>
          </a:p>
          <a:p>
            <a:pPr marL="0" lvl="0" indent="0" algn="l" rtl="0">
              <a:spcBef>
                <a:spcPts val="1000"/>
              </a:spcBef>
              <a:spcAft>
                <a:spcPts val="0"/>
              </a:spcAft>
              <a:buNone/>
            </a:pPr>
            <a:endParaRPr/>
          </a:p>
          <a:p>
            <a:pPr marL="457200" lvl="0" indent="-381000" algn="l" rtl="0">
              <a:spcBef>
                <a:spcPts val="1000"/>
              </a:spcBef>
              <a:spcAft>
                <a:spcPts val="0"/>
              </a:spcAft>
              <a:buClr>
                <a:srgbClr val="BF9000"/>
              </a:buClr>
              <a:buSzPts val="2400"/>
              <a:buChar char="►"/>
            </a:pPr>
            <a:r>
              <a:rPr lang="en-US" sz="2400">
                <a:solidFill>
                  <a:srgbClr val="BF9000"/>
                </a:solidFill>
              </a:rPr>
              <a:t>Libertarian Theory</a:t>
            </a:r>
            <a:endParaRPr sz="2400">
              <a:solidFill>
                <a:srgbClr val="BF9000"/>
              </a:solidFill>
            </a:endParaRPr>
          </a:p>
          <a:p>
            <a:pPr marL="457200" lvl="0" indent="-381000" algn="l" rtl="0">
              <a:spcBef>
                <a:spcPts val="0"/>
              </a:spcBef>
              <a:spcAft>
                <a:spcPts val="0"/>
              </a:spcAft>
              <a:buClr>
                <a:srgbClr val="BF9000"/>
              </a:buClr>
              <a:buSzPts val="2400"/>
              <a:buChar char="►"/>
            </a:pPr>
            <a:r>
              <a:rPr lang="en-US" sz="2400">
                <a:solidFill>
                  <a:srgbClr val="BF9000"/>
                </a:solidFill>
              </a:rPr>
              <a:t>Hundreds of channels allowed</a:t>
            </a:r>
            <a:endParaRPr sz="2400">
              <a:solidFill>
                <a:srgbClr val="BF9000"/>
              </a:solidFill>
            </a:endParaRPr>
          </a:p>
          <a:p>
            <a:pPr marL="457200" lvl="0" indent="-381000" algn="l" rtl="0">
              <a:spcBef>
                <a:spcPts val="0"/>
              </a:spcBef>
              <a:spcAft>
                <a:spcPts val="0"/>
              </a:spcAft>
              <a:buClr>
                <a:srgbClr val="BF9000"/>
              </a:buClr>
              <a:buSzPts val="2400"/>
              <a:buChar char="►"/>
            </a:pPr>
            <a:r>
              <a:rPr lang="en-US" sz="2400">
                <a:solidFill>
                  <a:srgbClr val="BF9000"/>
                </a:solidFill>
              </a:rPr>
              <a:t>Channels allowed to operate 24/7</a:t>
            </a:r>
            <a:endParaRPr sz="2400">
              <a:solidFill>
                <a:srgbClr val="BF9000"/>
              </a:solidFill>
            </a:endParaRPr>
          </a:p>
          <a:p>
            <a:pPr marL="457200" lvl="0" indent="-381000" algn="l" rtl="0">
              <a:spcBef>
                <a:spcPts val="0"/>
              </a:spcBef>
              <a:spcAft>
                <a:spcPts val="0"/>
              </a:spcAft>
              <a:buClr>
                <a:srgbClr val="BF9000"/>
              </a:buClr>
              <a:buSzPts val="2400"/>
              <a:buChar char="►"/>
            </a:pPr>
            <a:r>
              <a:rPr lang="en-US" sz="2400">
                <a:solidFill>
                  <a:srgbClr val="BF9000"/>
                </a:solidFill>
              </a:rPr>
              <a:t>Mostly privately owned TV stations</a:t>
            </a:r>
            <a:endParaRPr sz="2400">
              <a:solidFill>
                <a:srgbClr val="BF9000"/>
              </a:solidFill>
            </a:endParaRPr>
          </a:p>
          <a:p>
            <a:pPr marL="0" lvl="0" indent="0" algn="l" rtl="0">
              <a:spcBef>
                <a:spcPts val="1000"/>
              </a:spcBef>
              <a:spcAft>
                <a:spcPts val="0"/>
              </a:spcAft>
              <a:buNone/>
            </a:pPr>
            <a:endParaRPr/>
          </a:p>
        </p:txBody>
      </p:sp>
      <p:sp>
        <p:nvSpPr>
          <p:cNvPr id="193" name="Google Shape;193;p23"/>
          <p:cNvSpPr txBox="1"/>
          <p:nvPr/>
        </p:nvSpPr>
        <p:spPr>
          <a:xfrm>
            <a:off x="4772625" y="2012675"/>
            <a:ext cx="2477400" cy="3443100"/>
          </a:xfrm>
          <a:prstGeom prst="rect">
            <a:avLst/>
          </a:prstGeom>
          <a:noFill/>
          <a:ln>
            <a:noFill/>
          </a:ln>
        </p:spPr>
        <p:txBody>
          <a:bodyPr spcFirstLastPara="1" wrap="square" lIns="91425" tIns="91425" rIns="91425" bIns="91425" anchor="t" anchorCtr="0">
            <a:noAutofit/>
          </a:bodyPr>
          <a:lstStyle/>
          <a:p>
            <a:pPr marL="457200" lvl="0" indent="0" algn="l" rtl="0">
              <a:spcBef>
                <a:spcPts val="1000"/>
              </a:spcBef>
              <a:spcAft>
                <a:spcPts val="0"/>
              </a:spcAft>
              <a:buNone/>
            </a:pPr>
            <a:r>
              <a:rPr lang="en-US" sz="2000">
                <a:solidFill>
                  <a:srgbClr val="38761D"/>
                </a:solidFill>
                <a:latin typeface="Trebuchet MS"/>
                <a:ea typeface="Trebuchet MS"/>
                <a:cs typeface="Trebuchet MS"/>
                <a:sym typeface="Trebuchet MS"/>
              </a:rPr>
              <a:t>Regulation of publicly subsidized content</a:t>
            </a:r>
            <a:endParaRPr sz="2000">
              <a:solidFill>
                <a:srgbClr val="38761D"/>
              </a:solidFill>
              <a:latin typeface="Trebuchet MS"/>
              <a:ea typeface="Trebuchet MS"/>
              <a:cs typeface="Trebuchet MS"/>
              <a:sym typeface="Trebuchet MS"/>
            </a:endParaRPr>
          </a:p>
          <a:p>
            <a:pPr marL="457200" lvl="0" indent="0" algn="l" rtl="0">
              <a:spcBef>
                <a:spcPts val="1000"/>
              </a:spcBef>
              <a:spcAft>
                <a:spcPts val="0"/>
              </a:spcAft>
              <a:buNone/>
            </a:pPr>
            <a:r>
              <a:rPr lang="en-US" sz="2000">
                <a:solidFill>
                  <a:srgbClr val="38761D"/>
                </a:solidFill>
                <a:latin typeface="Trebuchet MS"/>
                <a:ea typeface="Trebuchet MS"/>
                <a:cs typeface="Trebuchet MS"/>
                <a:sym typeface="Trebuchet MS"/>
              </a:rPr>
              <a:t>Governing bodies for all TV in that nation (KCBC and FCC)</a:t>
            </a:r>
            <a:endParaRPr sz="2000">
              <a:solidFill>
                <a:srgbClr val="38761D"/>
              </a:solidFill>
              <a:latin typeface="Trebuchet MS"/>
              <a:ea typeface="Trebuchet MS"/>
              <a:cs typeface="Trebuchet MS"/>
              <a:sym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340575" y="581875"/>
            <a:ext cx="97179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Theme #1: TV Regulation in North Korea Causes Self-Censorship</a:t>
            </a:r>
            <a:endParaRPr/>
          </a:p>
        </p:txBody>
      </p:sp>
      <p:sp>
        <p:nvSpPr>
          <p:cNvPr id="200" name="Google Shape;200;p24"/>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457200" lvl="0" indent="-320040" algn="l" rtl="0">
              <a:lnSpc>
                <a:spcPct val="115000"/>
              </a:lnSpc>
              <a:spcBef>
                <a:spcPts val="1000"/>
              </a:spcBef>
              <a:spcAft>
                <a:spcPts val="0"/>
              </a:spcAft>
              <a:buSzPts val="1440"/>
              <a:buChar char="●"/>
            </a:pPr>
            <a:r>
              <a:rPr lang="en-US"/>
              <a:t>Self-censorship is especially prevalent in North Korea because all news/media is in favor of the government</a:t>
            </a:r>
            <a:endParaRPr/>
          </a:p>
          <a:p>
            <a:pPr marL="457200" lvl="0" indent="-320040" algn="l" rtl="0">
              <a:lnSpc>
                <a:spcPct val="115000"/>
              </a:lnSpc>
              <a:spcBef>
                <a:spcPts val="0"/>
              </a:spcBef>
              <a:spcAft>
                <a:spcPts val="0"/>
              </a:spcAft>
              <a:buSzPts val="1440"/>
              <a:buChar char="●"/>
            </a:pPr>
            <a:r>
              <a:rPr lang="en-US"/>
              <a:t>Spiral of Silence Theory (Noelle-Neumann, 1974)</a:t>
            </a:r>
            <a:endParaRPr/>
          </a:p>
          <a:p>
            <a:pPr marL="0" lvl="0" indent="0" algn="l" rtl="0">
              <a:lnSpc>
                <a:spcPct val="115000"/>
              </a:lnSpc>
              <a:spcBef>
                <a:spcPts val="1000"/>
              </a:spcBef>
              <a:spcAft>
                <a:spcPts val="0"/>
              </a:spcAft>
              <a:buNone/>
            </a:pPr>
            <a:endParaRPr/>
          </a:p>
          <a:p>
            <a:pPr marL="457200" lvl="0" indent="0" algn="l" rtl="0">
              <a:spcBef>
                <a:spcPts val="1000"/>
              </a:spcBef>
              <a:spcAft>
                <a:spcPts val="0"/>
              </a:spcAft>
              <a:buNone/>
            </a:pPr>
            <a:endParaRPr/>
          </a:p>
          <a:p>
            <a:pPr marL="914400" lvl="0" indent="0" algn="l" rtl="0">
              <a:spcBef>
                <a:spcPts val="1000"/>
              </a:spcBef>
              <a:spcAft>
                <a:spcPts val="0"/>
              </a:spcAft>
              <a:buNone/>
            </a:pPr>
            <a:endParaRPr/>
          </a:p>
        </p:txBody>
      </p:sp>
      <p:pic>
        <p:nvPicPr>
          <p:cNvPr id="201" name="Google Shape;201;p24"/>
          <p:cNvPicPr preferRelativeResize="0"/>
          <p:nvPr/>
        </p:nvPicPr>
        <p:blipFill>
          <a:blip r:embed="rId3">
            <a:alphaModFix/>
          </a:blip>
          <a:stretch>
            <a:fillRect/>
          </a:stretch>
        </p:blipFill>
        <p:spPr>
          <a:xfrm>
            <a:off x="1932275" y="3441800"/>
            <a:ext cx="4402800" cy="2599600"/>
          </a:xfrm>
          <a:prstGeom prst="rect">
            <a:avLst/>
          </a:prstGeom>
          <a:noFill/>
          <a:ln>
            <a:noFill/>
          </a:ln>
        </p:spPr>
      </p:pic>
      <p:sp>
        <p:nvSpPr>
          <p:cNvPr id="202" name="Google Shape;202;p24"/>
          <p:cNvSpPr txBox="1"/>
          <p:nvPr/>
        </p:nvSpPr>
        <p:spPr>
          <a:xfrm>
            <a:off x="134475" y="6454575"/>
            <a:ext cx="9831300" cy="47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Trebuchet MS"/>
                <a:ea typeface="Trebuchet MS"/>
                <a:cs typeface="Trebuchet MS"/>
                <a:sym typeface="Trebuchet MS"/>
              </a:rPr>
              <a:t>*Noelle-Neumann, E. (1974). The Spiral of Silence a Theory of Public Opinion. Journal of Communication, 24(2), 43–51. doi: 10.1111/j.1460-2466.1974.tb00367.x </a:t>
            </a:r>
            <a:endParaRPr sz="1000">
              <a:latin typeface="Trebuchet MS"/>
              <a:ea typeface="Trebuchet MS"/>
              <a:cs typeface="Trebuchet MS"/>
              <a:sym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5"/>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lnSpc>
                <a:spcPct val="115000"/>
              </a:lnSpc>
              <a:spcBef>
                <a:spcPts val="1000"/>
              </a:spcBef>
              <a:spcAft>
                <a:spcPts val="0"/>
              </a:spcAft>
              <a:buNone/>
            </a:pPr>
            <a:r>
              <a:rPr lang="en-US" i="1"/>
              <a:t>Exploring the Forms of Self-Censorship (</a:t>
            </a:r>
            <a:r>
              <a:rPr lang="en-US"/>
              <a:t>Andrew Hayes, 2007)</a:t>
            </a:r>
            <a:endParaRPr/>
          </a:p>
          <a:p>
            <a:pPr marL="457200" lvl="0" indent="-320040" algn="l" rtl="0">
              <a:lnSpc>
                <a:spcPct val="115000"/>
              </a:lnSpc>
              <a:spcBef>
                <a:spcPts val="1000"/>
              </a:spcBef>
              <a:spcAft>
                <a:spcPts val="0"/>
              </a:spcAft>
              <a:buSzPts val="1440"/>
              <a:buChar char="●"/>
            </a:pPr>
            <a:r>
              <a:rPr lang="en-US" b="1"/>
              <a:t>Hostile </a:t>
            </a:r>
            <a:r>
              <a:rPr lang="en-US"/>
              <a:t>opinion climate prompted more self-censorship than friendly opinion climate</a:t>
            </a:r>
            <a:endParaRPr/>
          </a:p>
          <a:p>
            <a:pPr marL="457200" lvl="0" indent="-320040" algn="l" rtl="0">
              <a:lnSpc>
                <a:spcPct val="115000"/>
              </a:lnSpc>
              <a:spcBef>
                <a:spcPts val="0"/>
              </a:spcBef>
              <a:spcAft>
                <a:spcPts val="0"/>
              </a:spcAft>
              <a:buSzPts val="1440"/>
              <a:buChar char="●"/>
            </a:pPr>
            <a:r>
              <a:rPr lang="en-US"/>
              <a:t>North Koreans are therefore more likely to self-censor than Americans </a:t>
            </a:r>
            <a:endParaRPr/>
          </a:p>
          <a:p>
            <a:pPr marL="457200" lvl="0" indent="0" algn="l" rtl="0">
              <a:lnSpc>
                <a:spcPct val="115000"/>
              </a:lnSpc>
              <a:spcBef>
                <a:spcPts val="1000"/>
              </a:spcBef>
              <a:spcAft>
                <a:spcPts val="0"/>
              </a:spcAft>
              <a:buNone/>
            </a:pPr>
            <a:endParaRPr/>
          </a:p>
          <a:p>
            <a:pPr marL="0" lvl="0" indent="0" algn="l" rtl="0">
              <a:spcBef>
                <a:spcPts val="1000"/>
              </a:spcBef>
              <a:spcAft>
                <a:spcPts val="0"/>
              </a:spcAft>
              <a:buNone/>
            </a:pPr>
            <a:endParaRPr/>
          </a:p>
        </p:txBody>
      </p:sp>
      <p:sp>
        <p:nvSpPr>
          <p:cNvPr id="209" name="Google Shape;209;p25"/>
          <p:cNvSpPr txBox="1">
            <a:spLocks noGrp="1"/>
          </p:cNvSpPr>
          <p:nvPr>
            <p:ph type="title"/>
          </p:nvPr>
        </p:nvSpPr>
        <p:spPr>
          <a:xfrm>
            <a:off x="340575" y="581875"/>
            <a:ext cx="97179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Theme #1: TV Regulation in North Korea Causes Self-Censorship</a:t>
            </a:r>
            <a:endParaRPr/>
          </a:p>
        </p:txBody>
      </p:sp>
      <p:sp>
        <p:nvSpPr>
          <p:cNvPr id="210" name="Google Shape;210;p25"/>
          <p:cNvSpPr txBox="1"/>
          <p:nvPr/>
        </p:nvSpPr>
        <p:spPr>
          <a:xfrm>
            <a:off x="134475" y="6290225"/>
            <a:ext cx="9831300" cy="47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Trebuchet MS"/>
                <a:ea typeface="Trebuchet MS"/>
                <a:cs typeface="Trebuchet MS"/>
                <a:sym typeface="Trebuchet MS"/>
              </a:rPr>
              <a:t>*Hayes, A. F. (2007). Exploring the Forms of Self-Censorship: On the Spiral of Silence and the Use of Opinion Expression Avoidance Strategies. Journal of Communication, 57(4), 785–802. doi: 10.1111/j.1460-2466.2007.00368.x</a:t>
            </a:r>
            <a:endParaRPr sz="1000">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6"/>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Theme #2: Use of TV as Propaganda </a:t>
            </a:r>
            <a:endParaRPr/>
          </a:p>
          <a:p>
            <a:pPr marL="0" lvl="0" indent="0" algn="l" rtl="0">
              <a:spcBef>
                <a:spcPts val="0"/>
              </a:spcBef>
              <a:spcAft>
                <a:spcPts val="0"/>
              </a:spcAft>
              <a:buNone/>
            </a:pPr>
            <a:endParaRPr/>
          </a:p>
        </p:txBody>
      </p:sp>
      <p:sp>
        <p:nvSpPr>
          <p:cNvPr id="217" name="Google Shape;217;p26"/>
          <p:cNvSpPr txBox="1">
            <a:spLocks noGrp="1"/>
          </p:cNvSpPr>
          <p:nvPr>
            <p:ph type="body" idx="1"/>
          </p:nvPr>
        </p:nvSpPr>
        <p:spPr>
          <a:xfrm>
            <a:off x="677334" y="1488589"/>
            <a:ext cx="8596800" cy="3880800"/>
          </a:xfrm>
          <a:prstGeom prst="rect">
            <a:avLst/>
          </a:prstGeom>
        </p:spPr>
        <p:txBody>
          <a:bodyPr spcFirstLastPara="1" wrap="square" lIns="91425" tIns="45700" rIns="91425" bIns="45700" anchor="t" anchorCtr="0">
            <a:noAutofit/>
          </a:bodyPr>
          <a:lstStyle/>
          <a:p>
            <a:pPr marL="457200" lvl="0" indent="-419100" algn="l" rtl="0">
              <a:spcBef>
                <a:spcPts val="1000"/>
              </a:spcBef>
              <a:spcAft>
                <a:spcPts val="0"/>
              </a:spcAft>
              <a:buSzPts val="3000"/>
              <a:buChar char="►"/>
            </a:pPr>
            <a:r>
              <a:rPr lang="en-US" sz="3000"/>
              <a:t>TV sets are preloaded with government channels </a:t>
            </a:r>
            <a:endParaRPr sz="3000"/>
          </a:p>
          <a:p>
            <a:pPr marL="457200" lvl="0" indent="-419100" algn="l" rtl="0">
              <a:spcBef>
                <a:spcPts val="0"/>
              </a:spcBef>
              <a:spcAft>
                <a:spcPts val="0"/>
              </a:spcAft>
              <a:buSzPts val="3000"/>
              <a:buChar char="►"/>
            </a:pPr>
            <a:r>
              <a:rPr lang="en-US" sz="3000"/>
              <a:t>North Korea uses TV to cover up the nation’s food shortage</a:t>
            </a:r>
            <a:endParaRPr sz="3000"/>
          </a:p>
          <a:p>
            <a:pPr marL="914400" lvl="1" indent="-419100" algn="l" rtl="0">
              <a:spcBef>
                <a:spcPts val="0"/>
              </a:spcBef>
              <a:spcAft>
                <a:spcPts val="0"/>
              </a:spcAft>
              <a:buSzPts val="3000"/>
              <a:buChar char="►"/>
            </a:pPr>
            <a:r>
              <a:rPr lang="en-US" sz="3000"/>
              <a:t>Ex:</a:t>
            </a:r>
            <a:r>
              <a:rPr lang="en-US" sz="3000" i="1"/>
              <a:t> The Interview</a:t>
            </a:r>
            <a:endParaRPr sz="3000" i="1"/>
          </a:p>
          <a:p>
            <a:pPr marL="457200" lvl="0" indent="-419100" algn="l" rtl="0">
              <a:spcBef>
                <a:spcPts val="0"/>
              </a:spcBef>
              <a:spcAft>
                <a:spcPts val="0"/>
              </a:spcAft>
              <a:buSzPts val="3000"/>
              <a:buChar char="►"/>
            </a:pPr>
            <a:r>
              <a:rPr lang="en-US" sz="3000"/>
              <a:t>North Korea uses anti-war rallies in South as a propaganda tool</a:t>
            </a:r>
            <a:endParaRPr sz="3000"/>
          </a:p>
          <a:p>
            <a:pPr marL="0" lvl="0" indent="0" algn="l" rtl="0">
              <a:spcBef>
                <a:spcPts val="1000"/>
              </a:spcBef>
              <a:spcAft>
                <a:spcPts val="0"/>
              </a:spcAft>
              <a:buNone/>
            </a:pPr>
            <a:endParaRPr sz="3000"/>
          </a:p>
          <a:p>
            <a:pPr marL="0" lvl="0" indent="0" algn="l" rtl="0">
              <a:spcBef>
                <a:spcPts val="1000"/>
              </a:spcBef>
              <a:spcAft>
                <a:spcPts val="0"/>
              </a:spcAft>
              <a:buNone/>
            </a:pPr>
            <a:r>
              <a:rPr lang="en-US" sz="900">
                <a:solidFill>
                  <a:srgbClr val="555555"/>
                </a:solidFill>
                <a:highlight>
                  <a:srgbClr val="FFFFFF"/>
                </a:highlight>
                <a:latin typeface="Verdana"/>
                <a:ea typeface="Verdana"/>
                <a:cs typeface="Verdana"/>
                <a:sym typeface="Verdana"/>
              </a:rPr>
              <a:t>North korea TV uses anti-war rallies in south as "propaganda tools" - report. (2013, Mar 12). </a:t>
            </a:r>
            <a:r>
              <a:rPr lang="en-US" sz="900" i="1">
                <a:solidFill>
                  <a:srgbClr val="555555"/>
                </a:solidFill>
                <a:latin typeface="Verdana"/>
                <a:ea typeface="Verdana"/>
                <a:cs typeface="Verdana"/>
                <a:sym typeface="Verdana"/>
              </a:rPr>
              <a:t>BBC Monitoring Asia Pacific</a:t>
            </a:r>
            <a:r>
              <a:rPr lang="en-US" sz="900">
                <a:solidFill>
                  <a:srgbClr val="555555"/>
                </a:solidFill>
                <a:highlight>
                  <a:srgbClr val="FFFFFF"/>
                </a:highlight>
                <a:latin typeface="Verdana"/>
                <a:ea typeface="Verdana"/>
                <a:cs typeface="Verdana"/>
                <a:sym typeface="Verdana"/>
              </a:rPr>
              <a:t> Retrieved from </a:t>
            </a:r>
            <a:r>
              <a:rPr lang="en-US" sz="900" u="sng">
                <a:solidFill>
                  <a:schemeClr val="hlink"/>
                </a:solidFill>
                <a:highlight>
                  <a:srgbClr val="FFFFFF"/>
                </a:highlight>
                <a:latin typeface="Verdana"/>
                <a:ea typeface="Verdana"/>
                <a:cs typeface="Verdana"/>
                <a:sym typeface="Verdana"/>
                <a:hlinkClick r:id="rId3"/>
              </a:rPr>
              <a:t>http://ezaccess.libraries.psu.edu/login?url=https://search.proquest.com/docview/1315826214?accountid=13158</a:t>
            </a:r>
            <a:endParaRPr sz="900">
              <a:solidFill>
                <a:srgbClr val="555555"/>
              </a:solidFill>
              <a:highlight>
                <a:srgbClr val="FFFFFF"/>
              </a:highlight>
              <a:latin typeface="Verdana"/>
              <a:ea typeface="Verdana"/>
              <a:cs typeface="Verdana"/>
              <a:sym typeface="Verdana"/>
            </a:endParaRPr>
          </a:p>
          <a:p>
            <a:pPr marL="0" lvl="0" indent="0" algn="l" rtl="0">
              <a:spcBef>
                <a:spcPts val="0"/>
              </a:spcBef>
              <a:spcAft>
                <a:spcPts val="0"/>
              </a:spcAft>
              <a:buClr>
                <a:schemeClr val="dk1"/>
              </a:buClr>
              <a:buSzPts val="1100"/>
              <a:buFont typeface="Arial"/>
              <a:buNone/>
            </a:pPr>
            <a:r>
              <a:rPr lang="en-US" sz="900">
                <a:solidFill>
                  <a:srgbClr val="555555"/>
                </a:solidFill>
                <a:highlight>
                  <a:srgbClr val="FFFFFF"/>
                </a:highlight>
                <a:latin typeface="Verdana"/>
                <a:ea typeface="Verdana"/>
                <a:cs typeface="Verdana"/>
                <a:sym typeface="Verdana"/>
              </a:rPr>
              <a:t>North korea TV carries propaganda on resolving food shortage. (2008, Aug 29). </a:t>
            </a:r>
            <a:r>
              <a:rPr lang="en-US" sz="900" i="1">
                <a:solidFill>
                  <a:srgbClr val="555555"/>
                </a:solidFill>
                <a:latin typeface="Verdana"/>
                <a:ea typeface="Verdana"/>
                <a:cs typeface="Verdana"/>
                <a:sym typeface="Verdana"/>
              </a:rPr>
              <a:t>BBC Monitoring Asia Pacific</a:t>
            </a:r>
            <a:r>
              <a:rPr lang="en-US" sz="900">
                <a:solidFill>
                  <a:srgbClr val="555555"/>
                </a:solidFill>
                <a:highlight>
                  <a:srgbClr val="FFFFFF"/>
                </a:highlight>
                <a:latin typeface="Verdana"/>
                <a:ea typeface="Verdana"/>
                <a:cs typeface="Verdana"/>
                <a:sym typeface="Verdana"/>
              </a:rPr>
              <a:t> Retrieved from </a:t>
            </a:r>
            <a:r>
              <a:rPr lang="en-US" sz="900" u="sng">
                <a:solidFill>
                  <a:schemeClr val="hlink"/>
                </a:solidFill>
                <a:highlight>
                  <a:srgbClr val="FFFFFF"/>
                </a:highlight>
                <a:latin typeface="Verdana"/>
                <a:ea typeface="Verdana"/>
                <a:cs typeface="Verdana"/>
                <a:sym typeface="Verdana"/>
                <a:hlinkClick r:id="rId4"/>
              </a:rPr>
              <a:t>http://ezaccess.libraries.psu.edu/login?url=https://search.proquest.com/docview/460614978?accountid=13158</a:t>
            </a:r>
            <a:endParaRPr sz="900">
              <a:solidFill>
                <a:srgbClr val="555555"/>
              </a:solidFill>
              <a:highlight>
                <a:srgbClr val="FFFFFF"/>
              </a:highlight>
              <a:latin typeface="Verdana"/>
              <a:ea typeface="Verdana"/>
              <a:cs typeface="Verdana"/>
              <a:sym typeface="Verdana"/>
            </a:endParaRPr>
          </a:p>
        </p:txBody>
      </p:sp>
      <p:pic>
        <p:nvPicPr>
          <p:cNvPr id="218" name="Google Shape;218;p26"/>
          <p:cNvPicPr preferRelativeResize="0"/>
          <p:nvPr/>
        </p:nvPicPr>
        <p:blipFill>
          <a:blip r:embed="rId5">
            <a:alphaModFix/>
          </a:blip>
          <a:stretch>
            <a:fillRect/>
          </a:stretch>
        </p:blipFill>
        <p:spPr>
          <a:xfrm>
            <a:off x="9274122" y="0"/>
            <a:ext cx="2917875" cy="432376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txBox="1">
            <a:spLocks noGrp="1"/>
          </p:cNvSpPr>
          <p:nvPr>
            <p:ph type="title"/>
          </p:nvPr>
        </p:nvSpPr>
        <p:spPr>
          <a:xfrm>
            <a:off x="563034" y="3048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Theme #3: U.S. vs. North Korea and how government can determine accessibility</a:t>
            </a:r>
            <a:endParaRPr/>
          </a:p>
        </p:txBody>
      </p:sp>
      <p:sp>
        <p:nvSpPr>
          <p:cNvPr id="225" name="Google Shape;225;p27"/>
          <p:cNvSpPr txBox="1">
            <a:spLocks noGrp="1"/>
          </p:cNvSpPr>
          <p:nvPr>
            <p:ph type="body" idx="1"/>
          </p:nvPr>
        </p:nvSpPr>
        <p:spPr>
          <a:xfrm>
            <a:off x="677334" y="2160589"/>
            <a:ext cx="8596800" cy="3880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a:solidFill>
                  <a:schemeClr val="dk1"/>
                </a:solidFill>
                <a:latin typeface="Arial"/>
                <a:ea typeface="Arial"/>
                <a:cs typeface="Arial"/>
                <a:sym typeface="Arial"/>
              </a:rPr>
              <a:t>**When the government determines what media is allowed, what does that mean for accessibility?</a:t>
            </a:r>
            <a:endParaRPr>
              <a:solidFill>
                <a:schemeClr val="dk1"/>
              </a:solidFill>
              <a:latin typeface="Arial"/>
              <a:ea typeface="Arial"/>
              <a:cs typeface="Arial"/>
              <a:sym typeface="Arial"/>
            </a:endParaRPr>
          </a:p>
          <a:p>
            <a:pPr marL="0" lvl="0" indent="0" algn="l" rtl="0">
              <a:lnSpc>
                <a:spcPct val="115000"/>
              </a:lnSpc>
              <a:spcBef>
                <a:spcPts val="0"/>
              </a:spcBef>
              <a:spcAft>
                <a:spcPts val="0"/>
              </a:spcAft>
              <a:buNone/>
            </a:pPr>
            <a:endParaRPr>
              <a:solidFill>
                <a:schemeClr val="dk1"/>
              </a:solidFill>
              <a:latin typeface="Arial"/>
              <a:ea typeface="Arial"/>
              <a:cs typeface="Arial"/>
              <a:sym typeface="Arial"/>
            </a:endParaRPr>
          </a:p>
          <a:p>
            <a:pPr marL="457200" lvl="0" indent="-342900" algn="l" rtl="0">
              <a:spcBef>
                <a:spcPts val="1000"/>
              </a:spcBef>
              <a:spcAft>
                <a:spcPts val="0"/>
              </a:spcAft>
              <a:buSzPts val="1800"/>
              <a:buChar char="►"/>
            </a:pPr>
            <a:r>
              <a:rPr lang="en-US"/>
              <a:t>North Korea- Highly restricted, all media accessible to citizens comes directly from government </a:t>
            </a:r>
            <a:endParaRPr/>
          </a:p>
          <a:p>
            <a:pPr marL="1371600" lvl="1" indent="-342900" algn="l" rtl="0">
              <a:spcBef>
                <a:spcPts val="0"/>
              </a:spcBef>
              <a:spcAft>
                <a:spcPts val="0"/>
              </a:spcAft>
              <a:buSzPts val="1800"/>
              <a:buChar char="►"/>
            </a:pPr>
            <a:r>
              <a:rPr lang="en-US" sz="1800"/>
              <a:t>Although accessible, only media that benefits the government </a:t>
            </a:r>
            <a:endParaRPr sz="1800"/>
          </a:p>
          <a:p>
            <a:pPr marL="457200" lvl="0" indent="-342900" algn="l" rtl="0">
              <a:spcBef>
                <a:spcPts val="0"/>
              </a:spcBef>
              <a:spcAft>
                <a:spcPts val="0"/>
              </a:spcAft>
              <a:buSzPts val="1800"/>
              <a:buChar char="►"/>
            </a:pPr>
            <a:r>
              <a:rPr lang="en-US"/>
              <a:t>United States- Not restricted, highly accessible...depending on political party, government can be highly involved in shaming/praising certain media outlets </a:t>
            </a:r>
            <a:endParaRPr/>
          </a:p>
          <a:p>
            <a:pPr marL="1371600" lvl="1" indent="-320039" algn="l" rtl="0">
              <a:spcBef>
                <a:spcPts val="0"/>
              </a:spcBef>
              <a:spcAft>
                <a:spcPts val="0"/>
              </a:spcAft>
              <a:buSzPts val="1440"/>
              <a:buChar char="►"/>
            </a:pPr>
            <a:r>
              <a:rPr lang="en-US"/>
              <a:t>Trump and his praise for Fox News, Trump and his dislike of CNN and other news outlets (Fake News) </a:t>
            </a:r>
            <a:endParaRPr/>
          </a:p>
          <a:p>
            <a:pPr marL="0" lvl="0" indent="0" algn="l" rtl="0">
              <a:spcBef>
                <a:spcPts val="100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8"/>
          <p:cNvSpPr txBox="1">
            <a:spLocks noGrp="1"/>
          </p:cNvSpPr>
          <p:nvPr>
            <p:ph type="title"/>
          </p:nvPr>
        </p:nvSpPr>
        <p:spPr>
          <a:xfrm>
            <a:off x="677334" y="609600"/>
            <a:ext cx="8596800" cy="13209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Discussion Questions</a:t>
            </a:r>
            <a:endParaRPr/>
          </a:p>
        </p:txBody>
      </p:sp>
      <p:sp>
        <p:nvSpPr>
          <p:cNvPr id="232" name="Google Shape;232;p28"/>
          <p:cNvSpPr txBox="1">
            <a:spLocks noGrp="1"/>
          </p:cNvSpPr>
          <p:nvPr>
            <p:ph type="body" idx="1"/>
          </p:nvPr>
        </p:nvSpPr>
        <p:spPr>
          <a:xfrm>
            <a:off x="677325" y="2045052"/>
            <a:ext cx="8596800" cy="45075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000"/>
              </a:spcBef>
              <a:spcAft>
                <a:spcPts val="0"/>
              </a:spcAft>
              <a:buSzPts val="2400"/>
              <a:buAutoNum type="arabicPeriod"/>
            </a:pPr>
            <a:r>
              <a:rPr lang="en-US" sz="2400"/>
              <a:t>How does modern day television cultivate authoritarianism?</a:t>
            </a:r>
            <a:endParaRPr sz="2400"/>
          </a:p>
          <a:p>
            <a:pPr marL="457200" lvl="0" indent="-381000" algn="l" rtl="0">
              <a:lnSpc>
                <a:spcPct val="115000"/>
              </a:lnSpc>
              <a:spcBef>
                <a:spcPts val="0"/>
              </a:spcBef>
              <a:spcAft>
                <a:spcPts val="0"/>
              </a:spcAft>
              <a:buSzPts val="2400"/>
              <a:buAutoNum type="arabicPeriod"/>
            </a:pPr>
            <a:r>
              <a:rPr lang="en-US" sz="2400"/>
              <a:t>We talked a lot about propaganda in North Korea, but how does it manifest in the United States?</a:t>
            </a:r>
            <a:endParaRPr sz="2400"/>
          </a:p>
          <a:p>
            <a:pPr marL="457200" lvl="0" indent="-381000" algn="l" rtl="0">
              <a:lnSpc>
                <a:spcPct val="115000"/>
              </a:lnSpc>
              <a:spcBef>
                <a:spcPts val="0"/>
              </a:spcBef>
              <a:spcAft>
                <a:spcPts val="0"/>
              </a:spcAft>
              <a:buSzPts val="2400"/>
              <a:buAutoNum type="arabicPeriod"/>
            </a:pPr>
            <a:r>
              <a:rPr lang="en-US" sz="2400"/>
              <a:t>How may the North Koreans benefit from secret information distribution, similar to what we saw in the video about Cuba’s “internet”?</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9"/>
          <p:cNvSpPr txBox="1">
            <a:spLocks noGrp="1"/>
          </p:cNvSpPr>
          <p:nvPr>
            <p:ph type="title"/>
          </p:nvPr>
        </p:nvSpPr>
        <p:spPr>
          <a:xfrm>
            <a:off x="702385" y="1727250"/>
            <a:ext cx="8596800" cy="34035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4800"/>
              <a:t>THANK YOU!</a:t>
            </a:r>
            <a:endParaRPr sz="4800"/>
          </a:p>
          <a:p>
            <a:pPr marL="0" lvl="0" indent="0" algn="ctr" rtl="0">
              <a:spcBef>
                <a:spcPts val="0"/>
              </a:spcBef>
              <a:spcAft>
                <a:spcPts val="0"/>
              </a:spcAft>
              <a:buNone/>
            </a:pPr>
            <a:endParaRPr sz="4800"/>
          </a:p>
          <a:p>
            <a:pPr marL="0" lvl="0" indent="0" algn="ctr" rtl="0">
              <a:spcBef>
                <a:spcPts val="0"/>
              </a:spcBef>
              <a:spcAft>
                <a:spcPts val="0"/>
              </a:spcAft>
              <a:buNone/>
            </a:pPr>
            <a:r>
              <a:rPr lang="en-US" sz="4800"/>
              <a:t>Any other questions?</a:t>
            </a:r>
            <a:endParaRPr sz="4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3600"/>
              <a:buFont typeface="Trebuchet MS"/>
              <a:buNone/>
            </a:pPr>
            <a:r>
              <a:rPr lang="en-US"/>
              <a:t>References </a:t>
            </a:r>
            <a:endParaRPr/>
          </a:p>
        </p:txBody>
      </p:sp>
      <p:sp>
        <p:nvSpPr>
          <p:cNvPr id="244" name="Google Shape;244;p30"/>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40"/>
              <a:buNone/>
            </a:pPr>
            <a:r>
              <a:rPr lang="en-US" sz="1200"/>
              <a:t>Feintuck, M. (2006). Media regulation, public interest and the law. Edinburgh University Press.</a:t>
            </a:r>
            <a:endParaRPr sz="1200"/>
          </a:p>
          <a:p>
            <a:pPr marL="0" lvl="0" indent="0" algn="l" rtl="0">
              <a:spcBef>
                <a:spcPts val="1000"/>
              </a:spcBef>
              <a:spcAft>
                <a:spcPts val="0"/>
              </a:spcAft>
              <a:buSzPts val="1440"/>
              <a:buNone/>
            </a:pPr>
            <a:r>
              <a:rPr lang="en-US" sz="1200"/>
              <a:t>https://freedomhouse.org/report/freedom-press/2016/north-korea </a:t>
            </a:r>
            <a:endParaRPr sz="1200"/>
          </a:p>
          <a:p>
            <a:pPr marL="0" lvl="0" indent="0" algn="l" rtl="0">
              <a:spcBef>
                <a:spcPts val="1000"/>
              </a:spcBef>
              <a:spcAft>
                <a:spcPts val="0"/>
              </a:spcAft>
              <a:buSzPts val="1440"/>
              <a:buNone/>
            </a:pPr>
            <a:r>
              <a:rPr lang="en-US" sz="1200"/>
              <a:t>Medium Magazine, (2020). Retrieved from: </a:t>
            </a:r>
            <a:r>
              <a:rPr lang="en-US" sz="1200" u="sng">
                <a:solidFill>
                  <a:schemeClr val="hlink"/>
                </a:solidFill>
                <a:hlinkClick r:id="rId3"/>
              </a:rPr>
              <a:t>https://mediummagazine.nl/media-regulation-in-the-united-states/</a:t>
            </a:r>
            <a:endParaRPr sz="1200"/>
          </a:p>
          <a:p>
            <a:pPr marL="0" lvl="0" indent="0" algn="l" rtl="0">
              <a:spcBef>
                <a:spcPts val="1000"/>
              </a:spcBef>
              <a:spcAft>
                <a:spcPts val="0"/>
              </a:spcAft>
              <a:buSzPts val="1440"/>
              <a:buNone/>
            </a:pPr>
            <a:r>
              <a:rPr lang="en-US" sz="1200"/>
              <a:t>Hayes, A. F. (2007). Exploring the Forms of Self-Censorship: On the Spiral of Silence and the Use of Opinion Expression Avoidance Strategies. </a:t>
            </a:r>
            <a:r>
              <a:rPr lang="en-US" sz="1200" i="1"/>
              <a:t>Journal of Communication</a:t>
            </a:r>
            <a:r>
              <a:rPr lang="en-US" sz="1200"/>
              <a:t>, 57(4), 785–802. doi: 10.1111/j.1460-2466.2007.00368.x</a:t>
            </a:r>
            <a:endParaRPr sz="1200"/>
          </a:p>
          <a:p>
            <a:pPr marL="0" lvl="0" indent="0" algn="l" rtl="0">
              <a:spcBef>
                <a:spcPts val="1000"/>
              </a:spcBef>
              <a:spcAft>
                <a:spcPts val="0"/>
              </a:spcAft>
              <a:buSzPts val="1440"/>
              <a:buNone/>
            </a:pPr>
            <a:r>
              <a:rPr lang="en-US" sz="1200"/>
              <a:t>Noelle-Neumann, E. (1974). The Spiral of Silence a Theory of Public Opinion. </a:t>
            </a:r>
            <a:r>
              <a:rPr lang="en-US" sz="1200" i="1"/>
              <a:t>Journal of Communication</a:t>
            </a:r>
            <a:r>
              <a:rPr lang="en-US" sz="1200"/>
              <a:t>, 24(2), 43–51. doi: 10.1111/j.1460-2466.1974.tb00367.x	</a:t>
            </a:r>
            <a:endParaRPr sz="1200"/>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1784</Words>
  <Application>Microsoft Office PowerPoint</Application>
  <PresentationFormat>Widescreen</PresentationFormat>
  <Paragraphs>161</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Noto Sans Symbols</vt:lpstr>
      <vt:lpstr>Trebuchet MS</vt:lpstr>
      <vt:lpstr>Verdana</vt:lpstr>
      <vt:lpstr>Facet</vt:lpstr>
      <vt:lpstr>Comparing Television Regulations in the  U.S. and North Korea   </vt:lpstr>
      <vt:lpstr>Why did we choose television in North Korea?</vt:lpstr>
      <vt:lpstr>What is a Media System?</vt:lpstr>
      <vt:lpstr>Comparing Media Systems in Korea and U.S.</vt:lpstr>
      <vt:lpstr>Overall Regulation of U.S. and North Korean Media </vt:lpstr>
      <vt:lpstr>Comparing Television Regulation</vt:lpstr>
      <vt:lpstr>Theme #1: TV Regulation in North Korea Causes Self-Censorship</vt:lpstr>
      <vt:lpstr>Theme #1: TV Regulation in North Korea Causes Self-Censorship</vt:lpstr>
      <vt:lpstr>Theme #2: Use of TV as Propaganda  </vt:lpstr>
      <vt:lpstr>Theme #3: U.S. vs. North Korea and how government can determine accessibility</vt:lpstr>
      <vt:lpstr>Discussion Questions</vt:lpstr>
      <vt:lpstr>THANK YOU!  Any other questions?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Television Regulations in the  U.S. and North Korea</dc:title>
  <dc:creator>george muhia</dc:creator>
  <cp:lastModifiedBy>george muhia</cp:lastModifiedBy>
  <cp:revision>9</cp:revision>
  <dcterms:modified xsi:type="dcterms:W3CDTF">2020-03-03T03:50:33Z</dcterms:modified>
</cp:coreProperties>
</file>